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81" r:id="rId4"/>
    <p:sldId id="258" r:id="rId5"/>
    <p:sldId id="259" r:id="rId6"/>
    <p:sldId id="282" r:id="rId7"/>
    <p:sldId id="283" r:id="rId8"/>
    <p:sldId id="284" r:id="rId9"/>
    <p:sldId id="266" r:id="rId10"/>
    <p:sldId id="262" r:id="rId11"/>
    <p:sldId id="263" r:id="rId12"/>
    <p:sldId id="280" r:id="rId13"/>
    <p:sldId id="285" r:id="rId14"/>
    <p:sldId id="265" r:id="rId15"/>
    <p:sldId id="267" r:id="rId16"/>
    <p:sldId id="268" r:id="rId17"/>
    <p:sldId id="269" r:id="rId18"/>
    <p:sldId id="264" r:id="rId19"/>
    <p:sldId id="271" r:id="rId20"/>
    <p:sldId id="272" r:id="rId21"/>
    <p:sldId id="274" r:id="rId22"/>
    <p:sldId id="279" r:id="rId23"/>
    <p:sldId id="273" r:id="rId24"/>
    <p:sldId id="275" r:id="rId25"/>
    <p:sldId id="276" r:id="rId26"/>
    <p:sldId id="277"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8" d="100"/>
          <a:sy n="88" d="100"/>
        </p:scale>
        <p:origin x="210"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431B7A-4579-4A71-A16A-A3E236FF77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696A3A-1F9F-47DD-A2B3-2F29EC3A9F07}">
      <dgm:prSet phldrT="[Text]"/>
      <dgm:spPr/>
      <dgm:t>
        <a:bodyPr/>
        <a:lstStyle/>
        <a:p>
          <a:r>
            <a:rPr lang="en-US" dirty="0"/>
            <a:t>INTRODUCTION</a:t>
          </a:r>
        </a:p>
      </dgm:t>
    </dgm:pt>
    <dgm:pt modelId="{D3FF298E-F2BC-432E-A335-90D3EEBC3EF4}" type="parTrans" cxnId="{1C26798E-83E1-4967-AEBF-D37EBA42C822}">
      <dgm:prSet/>
      <dgm:spPr/>
      <dgm:t>
        <a:bodyPr/>
        <a:lstStyle/>
        <a:p>
          <a:endParaRPr lang="en-US"/>
        </a:p>
      </dgm:t>
    </dgm:pt>
    <dgm:pt modelId="{74CD99EC-D370-4187-A0A5-0EC0A0EBD44A}" type="sibTrans" cxnId="{1C26798E-83E1-4967-AEBF-D37EBA42C822}">
      <dgm:prSet/>
      <dgm:spPr/>
      <dgm:t>
        <a:bodyPr/>
        <a:lstStyle/>
        <a:p>
          <a:endParaRPr lang="en-US"/>
        </a:p>
      </dgm:t>
    </dgm:pt>
    <dgm:pt modelId="{12B7346F-FB56-458A-B45F-2C75394A7390}">
      <dgm:prSet phldrT="[Text]"/>
      <dgm:spPr/>
      <dgm:t>
        <a:bodyPr/>
        <a:lstStyle/>
        <a:p>
          <a:r>
            <a:rPr lang="en-US" dirty="0"/>
            <a:t>HARDWARE	</a:t>
          </a:r>
        </a:p>
      </dgm:t>
    </dgm:pt>
    <dgm:pt modelId="{3DFFB6B9-7475-47CF-88EE-95A6D3D12F05}" type="parTrans" cxnId="{127AE64C-DA0C-497E-BF80-38464F95010B}">
      <dgm:prSet/>
      <dgm:spPr/>
      <dgm:t>
        <a:bodyPr/>
        <a:lstStyle/>
        <a:p>
          <a:endParaRPr lang="en-US"/>
        </a:p>
      </dgm:t>
    </dgm:pt>
    <dgm:pt modelId="{7DF3568D-1FA7-4B94-9120-5A421B32F9E0}" type="sibTrans" cxnId="{127AE64C-DA0C-497E-BF80-38464F95010B}">
      <dgm:prSet/>
      <dgm:spPr/>
      <dgm:t>
        <a:bodyPr/>
        <a:lstStyle/>
        <a:p>
          <a:endParaRPr lang="en-US"/>
        </a:p>
      </dgm:t>
    </dgm:pt>
    <dgm:pt modelId="{8D1387A1-2EDD-41A4-A17A-B9DACDB45DED}">
      <dgm:prSet phldrT="[Text]"/>
      <dgm:spPr/>
      <dgm:t>
        <a:bodyPr/>
        <a:lstStyle/>
        <a:p>
          <a:r>
            <a:rPr lang="en-US" dirty="0"/>
            <a:t>SOFTWARE</a:t>
          </a:r>
        </a:p>
      </dgm:t>
    </dgm:pt>
    <dgm:pt modelId="{EC5EEA1D-E594-4DD2-92DF-9198FABE5533}" type="parTrans" cxnId="{C51D35C3-E8EE-4428-944D-3CDD0A37ADCC}">
      <dgm:prSet/>
      <dgm:spPr/>
      <dgm:t>
        <a:bodyPr/>
        <a:lstStyle/>
        <a:p>
          <a:endParaRPr lang="en-US"/>
        </a:p>
      </dgm:t>
    </dgm:pt>
    <dgm:pt modelId="{73B402BF-FB60-4B32-AA20-943E7D8442E1}" type="sibTrans" cxnId="{C51D35C3-E8EE-4428-944D-3CDD0A37ADCC}">
      <dgm:prSet/>
      <dgm:spPr/>
      <dgm:t>
        <a:bodyPr/>
        <a:lstStyle/>
        <a:p>
          <a:endParaRPr lang="en-US"/>
        </a:p>
      </dgm:t>
    </dgm:pt>
    <dgm:pt modelId="{B5A170E1-BFF7-4A84-B0F7-F9ED9BB2D856}">
      <dgm:prSet phldrT="[Text]"/>
      <dgm:spPr/>
      <dgm:t>
        <a:bodyPr/>
        <a:lstStyle/>
        <a:p>
          <a:r>
            <a:rPr lang="en-US" dirty="0"/>
            <a:t>DEMO</a:t>
          </a:r>
        </a:p>
      </dgm:t>
    </dgm:pt>
    <dgm:pt modelId="{FA3FC8BF-DF17-4127-BF8D-EDA181BACED5}" type="parTrans" cxnId="{33D156CD-695E-4400-B638-EC494ABDE071}">
      <dgm:prSet/>
      <dgm:spPr/>
      <dgm:t>
        <a:bodyPr/>
        <a:lstStyle/>
        <a:p>
          <a:endParaRPr lang="en-US"/>
        </a:p>
      </dgm:t>
    </dgm:pt>
    <dgm:pt modelId="{877F7C00-E715-4914-A0FD-FC4F17321897}" type="sibTrans" cxnId="{33D156CD-695E-4400-B638-EC494ABDE071}">
      <dgm:prSet/>
      <dgm:spPr/>
      <dgm:t>
        <a:bodyPr/>
        <a:lstStyle/>
        <a:p>
          <a:endParaRPr lang="en-US"/>
        </a:p>
      </dgm:t>
    </dgm:pt>
    <dgm:pt modelId="{716CDB93-3033-4E23-B2C8-64892941F6A3}">
      <dgm:prSet phldrT="[Text]"/>
      <dgm:spPr/>
      <dgm:t>
        <a:bodyPr/>
        <a:lstStyle/>
        <a:p>
          <a:r>
            <a:rPr lang="en-US" dirty="0"/>
            <a:t>OBSERVATIONS</a:t>
          </a:r>
        </a:p>
      </dgm:t>
    </dgm:pt>
    <dgm:pt modelId="{D8D0E206-3989-434A-8272-9A209415C261}" type="parTrans" cxnId="{28E6441C-9184-42A5-A3D2-0641807B0DEA}">
      <dgm:prSet/>
      <dgm:spPr/>
      <dgm:t>
        <a:bodyPr/>
        <a:lstStyle/>
        <a:p>
          <a:endParaRPr lang="en-US"/>
        </a:p>
      </dgm:t>
    </dgm:pt>
    <dgm:pt modelId="{158280FA-7E44-4F4A-989D-3D107A8720C5}" type="sibTrans" cxnId="{28E6441C-9184-42A5-A3D2-0641807B0DEA}">
      <dgm:prSet/>
      <dgm:spPr/>
      <dgm:t>
        <a:bodyPr/>
        <a:lstStyle/>
        <a:p>
          <a:endParaRPr lang="en-US"/>
        </a:p>
      </dgm:t>
    </dgm:pt>
    <dgm:pt modelId="{5B720D3B-510F-4C52-B38E-448151B6531C}" type="pres">
      <dgm:prSet presAssocID="{E1431B7A-4579-4A71-A16A-A3E236FF7797}" presName="linear" presStyleCnt="0">
        <dgm:presLayoutVars>
          <dgm:animLvl val="lvl"/>
          <dgm:resizeHandles val="exact"/>
        </dgm:presLayoutVars>
      </dgm:prSet>
      <dgm:spPr/>
    </dgm:pt>
    <dgm:pt modelId="{5152E355-3829-4C03-AC8B-432E5D0BA2C7}" type="pres">
      <dgm:prSet presAssocID="{B8696A3A-1F9F-47DD-A2B3-2F29EC3A9F07}" presName="parentText" presStyleLbl="node1" presStyleIdx="0" presStyleCnt="5" custScaleX="88220" custScaleY="26706">
        <dgm:presLayoutVars>
          <dgm:chMax val="0"/>
          <dgm:bulletEnabled val="1"/>
        </dgm:presLayoutVars>
      </dgm:prSet>
      <dgm:spPr/>
    </dgm:pt>
    <dgm:pt modelId="{6A280460-290C-464E-A7C7-6C415C143812}" type="pres">
      <dgm:prSet presAssocID="{74CD99EC-D370-4187-A0A5-0EC0A0EBD44A}" presName="spacer" presStyleCnt="0"/>
      <dgm:spPr/>
    </dgm:pt>
    <dgm:pt modelId="{13596691-4191-4488-8C4E-CEBC4A85112C}" type="pres">
      <dgm:prSet presAssocID="{12B7346F-FB56-458A-B45F-2C75394A7390}" presName="parentText" presStyleLbl="node1" presStyleIdx="1" presStyleCnt="5" custScaleX="88220" custScaleY="26706">
        <dgm:presLayoutVars>
          <dgm:chMax val="0"/>
          <dgm:bulletEnabled val="1"/>
        </dgm:presLayoutVars>
      </dgm:prSet>
      <dgm:spPr/>
    </dgm:pt>
    <dgm:pt modelId="{2C39DA53-87B4-4000-8268-57397C16FBC3}" type="pres">
      <dgm:prSet presAssocID="{7DF3568D-1FA7-4B94-9120-5A421B32F9E0}" presName="spacer" presStyleCnt="0"/>
      <dgm:spPr/>
    </dgm:pt>
    <dgm:pt modelId="{F282EE08-4C47-4C22-8395-4FCB36949750}" type="pres">
      <dgm:prSet presAssocID="{8D1387A1-2EDD-41A4-A17A-B9DACDB45DED}" presName="parentText" presStyleLbl="node1" presStyleIdx="2" presStyleCnt="5" custScaleX="88220" custScaleY="26706">
        <dgm:presLayoutVars>
          <dgm:chMax val="0"/>
          <dgm:bulletEnabled val="1"/>
        </dgm:presLayoutVars>
      </dgm:prSet>
      <dgm:spPr/>
    </dgm:pt>
    <dgm:pt modelId="{2EA29976-F663-46F3-AA41-F0C8F5DE4CE6}" type="pres">
      <dgm:prSet presAssocID="{73B402BF-FB60-4B32-AA20-943E7D8442E1}" presName="spacer" presStyleCnt="0"/>
      <dgm:spPr/>
    </dgm:pt>
    <dgm:pt modelId="{0EDFBFCD-CB56-4067-BC7C-FB8494739C2F}" type="pres">
      <dgm:prSet presAssocID="{B5A170E1-BFF7-4A84-B0F7-F9ED9BB2D856}" presName="parentText" presStyleLbl="node1" presStyleIdx="3" presStyleCnt="5" custScaleX="88220" custScaleY="26706">
        <dgm:presLayoutVars>
          <dgm:chMax val="0"/>
          <dgm:bulletEnabled val="1"/>
        </dgm:presLayoutVars>
      </dgm:prSet>
      <dgm:spPr/>
    </dgm:pt>
    <dgm:pt modelId="{2BE0FE66-4AC4-47E2-AD8C-2052F99AEBB2}" type="pres">
      <dgm:prSet presAssocID="{877F7C00-E715-4914-A0FD-FC4F17321897}" presName="spacer" presStyleCnt="0"/>
      <dgm:spPr/>
    </dgm:pt>
    <dgm:pt modelId="{B6CB8318-E46D-47AA-AB7B-4C37F66134C1}" type="pres">
      <dgm:prSet presAssocID="{716CDB93-3033-4E23-B2C8-64892941F6A3}" presName="parentText" presStyleLbl="node1" presStyleIdx="4" presStyleCnt="5" custScaleX="88220" custScaleY="26706">
        <dgm:presLayoutVars>
          <dgm:chMax val="0"/>
          <dgm:bulletEnabled val="1"/>
        </dgm:presLayoutVars>
      </dgm:prSet>
      <dgm:spPr/>
    </dgm:pt>
  </dgm:ptLst>
  <dgm:cxnLst>
    <dgm:cxn modelId="{28E6441C-9184-42A5-A3D2-0641807B0DEA}" srcId="{E1431B7A-4579-4A71-A16A-A3E236FF7797}" destId="{716CDB93-3033-4E23-B2C8-64892941F6A3}" srcOrd="4" destOrd="0" parTransId="{D8D0E206-3989-434A-8272-9A209415C261}" sibTransId="{158280FA-7E44-4F4A-989D-3D107A8720C5}"/>
    <dgm:cxn modelId="{2D44791E-BC3E-48FF-8CD8-4983073734E6}" type="presOf" srcId="{716CDB93-3033-4E23-B2C8-64892941F6A3}" destId="{B6CB8318-E46D-47AA-AB7B-4C37F66134C1}" srcOrd="0" destOrd="0" presId="urn:microsoft.com/office/officeart/2005/8/layout/vList2"/>
    <dgm:cxn modelId="{C6918C37-839C-461F-8FAC-3AAC71C8DAB4}" type="presOf" srcId="{12B7346F-FB56-458A-B45F-2C75394A7390}" destId="{13596691-4191-4488-8C4E-CEBC4A85112C}" srcOrd="0" destOrd="0" presId="urn:microsoft.com/office/officeart/2005/8/layout/vList2"/>
    <dgm:cxn modelId="{BCC5B43B-EF88-4666-808A-E3A1315F65F6}" type="presOf" srcId="{E1431B7A-4579-4A71-A16A-A3E236FF7797}" destId="{5B720D3B-510F-4C52-B38E-448151B6531C}" srcOrd="0" destOrd="0" presId="urn:microsoft.com/office/officeart/2005/8/layout/vList2"/>
    <dgm:cxn modelId="{127AE64C-DA0C-497E-BF80-38464F95010B}" srcId="{E1431B7A-4579-4A71-A16A-A3E236FF7797}" destId="{12B7346F-FB56-458A-B45F-2C75394A7390}" srcOrd="1" destOrd="0" parTransId="{3DFFB6B9-7475-47CF-88EE-95A6D3D12F05}" sibTransId="{7DF3568D-1FA7-4B94-9120-5A421B32F9E0}"/>
    <dgm:cxn modelId="{1C26798E-83E1-4967-AEBF-D37EBA42C822}" srcId="{E1431B7A-4579-4A71-A16A-A3E236FF7797}" destId="{B8696A3A-1F9F-47DD-A2B3-2F29EC3A9F07}" srcOrd="0" destOrd="0" parTransId="{D3FF298E-F2BC-432E-A335-90D3EEBC3EF4}" sibTransId="{74CD99EC-D370-4187-A0A5-0EC0A0EBD44A}"/>
    <dgm:cxn modelId="{19F8188F-76C2-473A-9352-EEC4FE2356B3}" type="presOf" srcId="{B5A170E1-BFF7-4A84-B0F7-F9ED9BB2D856}" destId="{0EDFBFCD-CB56-4067-BC7C-FB8494739C2F}" srcOrd="0" destOrd="0" presId="urn:microsoft.com/office/officeart/2005/8/layout/vList2"/>
    <dgm:cxn modelId="{C51D35C3-E8EE-4428-944D-3CDD0A37ADCC}" srcId="{E1431B7A-4579-4A71-A16A-A3E236FF7797}" destId="{8D1387A1-2EDD-41A4-A17A-B9DACDB45DED}" srcOrd="2" destOrd="0" parTransId="{EC5EEA1D-E594-4DD2-92DF-9198FABE5533}" sibTransId="{73B402BF-FB60-4B32-AA20-943E7D8442E1}"/>
    <dgm:cxn modelId="{33D156CD-695E-4400-B638-EC494ABDE071}" srcId="{E1431B7A-4579-4A71-A16A-A3E236FF7797}" destId="{B5A170E1-BFF7-4A84-B0F7-F9ED9BB2D856}" srcOrd="3" destOrd="0" parTransId="{FA3FC8BF-DF17-4127-BF8D-EDA181BACED5}" sibTransId="{877F7C00-E715-4914-A0FD-FC4F17321897}"/>
    <dgm:cxn modelId="{F7EBCECE-4385-4CA8-9B7A-558C7C0CD944}" type="presOf" srcId="{B8696A3A-1F9F-47DD-A2B3-2F29EC3A9F07}" destId="{5152E355-3829-4C03-AC8B-432E5D0BA2C7}" srcOrd="0" destOrd="0" presId="urn:microsoft.com/office/officeart/2005/8/layout/vList2"/>
    <dgm:cxn modelId="{47C3EBFC-F6A7-4351-AD4B-4188216AB08F}" type="presOf" srcId="{8D1387A1-2EDD-41A4-A17A-B9DACDB45DED}" destId="{F282EE08-4C47-4C22-8395-4FCB36949750}" srcOrd="0" destOrd="0" presId="urn:microsoft.com/office/officeart/2005/8/layout/vList2"/>
    <dgm:cxn modelId="{CCBDBA83-BBC2-441C-BBF1-D7F83C993B23}" type="presParOf" srcId="{5B720D3B-510F-4C52-B38E-448151B6531C}" destId="{5152E355-3829-4C03-AC8B-432E5D0BA2C7}" srcOrd="0" destOrd="0" presId="urn:microsoft.com/office/officeart/2005/8/layout/vList2"/>
    <dgm:cxn modelId="{659A92DD-8FB9-4B38-B937-91F60CA20645}" type="presParOf" srcId="{5B720D3B-510F-4C52-B38E-448151B6531C}" destId="{6A280460-290C-464E-A7C7-6C415C143812}" srcOrd="1" destOrd="0" presId="urn:microsoft.com/office/officeart/2005/8/layout/vList2"/>
    <dgm:cxn modelId="{D7F2562C-E6F6-4200-9883-470C890D8217}" type="presParOf" srcId="{5B720D3B-510F-4C52-B38E-448151B6531C}" destId="{13596691-4191-4488-8C4E-CEBC4A85112C}" srcOrd="2" destOrd="0" presId="urn:microsoft.com/office/officeart/2005/8/layout/vList2"/>
    <dgm:cxn modelId="{C573FF35-99DA-4D10-BB20-A3EC512D55D2}" type="presParOf" srcId="{5B720D3B-510F-4C52-B38E-448151B6531C}" destId="{2C39DA53-87B4-4000-8268-57397C16FBC3}" srcOrd="3" destOrd="0" presId="urn:microsoft.com/office/officeart/2005/8/layout/vList2"/>
    <dgm:cxn modelId="{22D0B682-C78E-40A9-B7A1-32A159D21FA9}" type="presParOf" srcId="{5B720D3B-510F-4C52-B38E-448151B6531C}" destId="{F282EE08-4C47-4C22-8395-4FCB36949750}" srcOrd="4" destOrd="0" presId="urn:microsoft.com/office/officeart/2005/8/layout/vList2"/>
    <dgm:cxn modelId="{5AD16C45-604F-4D92-B49B-EC2250BF77B1}" type="presParOf" srcId="{5B720D3B-510F-4C52-B38E-448151B6531C}" destId="{2EA29976-F663-46F3-AA41-F0C8F5DE4CE6}" srcOrd="5" destOrd="0" presId="urn:microsoft.com/office/officeart/2005/8/layout/vList2"/>
    <dgm:cxn modelId="{82C44357-C824-455F-879F-41C172DCB4EC}" type="presParOf" srcId="{5B720D3B-510F-4C52-B38E-448151B6531C}" destId="{0EDFBFCD-CB56-4067-BC7C-FB8494739C2F}" srcOrd="6" destOrd="0" presId="urn:microsoft.com/office/officeart/2005/8/layout/vList2"/>
    <dgm:cxn modelId="{DB47FA1E-1261-4842-96BF-DB1AFEF9E0E8}" type="presParOf" srcId="{5B720D3B-510F-4C52-B38E-448151B6531C}" destId="{2BE0FE66-4AC4-47E2-AD8C-2052F99AEBB2}" srcOrd="7" destOrd="0" presId="urn:microsoft.com/office/officeart/2005/8/layout/vList2"/>
    <dgm:cxn modelId="{71DD1B9D-DD61-483B-A33D-74457210E0FA}" type="presParOf" srcId="{5B720D3B-510F-4C52-B38E-448151B6531C}" destId="{B6CB8318-E46D-47AA-AB7B-4C37F66134C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F09F74-BF96-4F2E-B310-A1D92CAA0AC9}"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8E6A02CD-1098-420D-A0DC-599ACFCAD78B}">
      <dgm:prSet/>
      <dgm:spPr/>
      <dgm:t>
        <a:bodyPr/>
        <a:lstStyle/>
        <a:p>
          <a:r>
            <a:rPr lang="en-US"/>
            <a:t>Lane keep assistance is a mechanism designed to keep the vehicleon the lane when it  begins to move out of its lane. These systems are designed to minimize accidents collisions due to driver error, distractions and drowsiness. </a:t>
          </a:r>
        </a:p>
      </dgm:t>
    </dgm:pt>
    <dgm:pt modelId="{856F09B6-54CE-4154-A0B0-A5C8C74EAEA4}" type="parTrans" cxnId="{D20A3B93-5D97-43D8-B924-3B6E2A53DA7B}">
      <dgm:prSet/>
      <dgm:spPr/>
      <dgm:t>
        <a:bodyPr/>
        <a:lstStyle/>
        <a:p>
          <a:endParaRPr lang="en-US"/>
        </a:p>
      </dgm:t>
    </dgm:pt>
    <dgm:pt modelId="{5304D638-EA51-49AB-8BAE-D3942888F284}" type="sibTrans" cxnId="{D20A3B93-5D97-43D8-B924-3B6E2A53DA7B}">
      <dgm:prSet/>
      <dgm:spPr/>
      <dgm:t>
        <a:bodyPr/>
        <a:lstStyle/>
        <a:p>
          <a:endParaRPr lang="en-US"/>
        </a:p>
      </dgm:t>
    </dgm:pt>
    <dgm:pt modelId="{826B03AB-022D-459C-979F-46A8B70AE72D}">
      <dgm:prSet/>
      <dgm:spPr/>
      <dgm:t>
        <a:bodyPr/>
        <a:lstStyle/>
        <a:p>
          <a:r>
            <a:rPr lang="en-US"/>
            <a:t>Systems which warn the driver and, with no response, automatically take steps to ensure the vehicle stays in its lane (lane keeping assist, LKA/LKS). </a:t>
          </a:r>
        </a:p>
      </dgm:t>
    </dgm:pt>
    <dgm:pt modelId="{BE499290-6C70-40C3-BE66-689FFC6E19DB}" type="parTrans" cxnId="{38E415FA-835F-4B84-95B2-0208F4626869}">
      <dgm:prSet/>
      <dgm:spPr/>
      <dgm:t>
        <a:bodyPr/>
        <a:lstStyle/>
        <a:p>
          <a:endParaRPr lang="en-US"/>
        </a:p>
      </dgm:t>
    </dgm:pt>
    <dgm:pt modelId="{B94F6CB8-E8FD-4D2D-A4A0-796469065E1F}" type="sibTrans" cxnId="{38E415FA-835F-4B84-95B2-0208F4626869}">
      <dgm:prSet/>
      <dgm:spPr/>
      <dgm:t>
        <a:bodyPr/>
        <a:lstStyle/>
        <a:p>
          <a:endParaRPr lang="en-US"/>
        </a:p>
      </dgm:t>
    </dgm:pt>
    <dgm:pt modelId="{392B51AF-4F4B-4B64-9DB0-57FB64375BF8}">
      <dgm:prSet/>
      <dgm:spPr/>
      <dgm:t>
        <a:bodyPr/>
        <a:lstStyle/>
        <a:p>
          <a:r>
            <a:rPr lang="en-US"/>
            <a:t>Pixy2 line following feature will be used</a:t>
          </a:r>
        </a:p>
      </dgm:t>
    </dgm:pt>
    <dgm:pt modelId="{9458256D-BD07-4B50-960C-53DBD6E42681}" type="parTrans" cxnId="{3B630661-FF31-45F1-8734-1D2D5D217C4C}">
      <dgm:prSet/>
      <dgm:spPr/>
      <dgm:t>
        <a:bodyPr/>
        <a:lstStyle/>
        <a:p>
          <a:endParaRPr lang="en-US"/>
        </a:p>
      </dgm:t>
    </dgm:pt>
    <dgm:pt modelId="{473905A0-3C7A-4EFC-AE67-CEDE08887497}" type="sibTrans" cxnId="{3B630661-FF31-45F1-8734-1D2D5D217C4C}">
      <dgm:prSet/>
      <dgm:spPr/>
      <dgm:t>
        <a:bodyPr/>
        <a:lstStyle/>
        <a:p>
          <a:endParaRPr lang="en-US"/>
        </a:p>
      </dgm:t>
    </dgm:pt>
    <dgm:pt modelId="{E438B9CE-507A-4D07-BC6A-1DB027958386}" type="pres">
      <dgm:prSet presAssocID="{56F09F74-BF96-4F2E-B310-A1D92CAA0AC9}" presName="Name0" presStyleCnt="0">
        <dgm:presLayoutVars>
          <dgm:dir/>
          <dgm:animLvl val="lvl"/>
          <dgm:resizeHandles val="exact"/>
        </dgm:presLayoutVars>
      </dgm:prSet>
      <dgm:spPr/>
    </dgm:pt>
    <dgm:pt modelId="{50AAE534-1BDF-4B41-9559-C11BE283BD1E}" type="pres">
      <dgm:prSet presAssocID="{392B51AF-4F4B-4B64-9DB0-57FB64375BF8}" presName="boxAndChildren" presStyleCnt="0"/>
      <dgm:spPr/>
    </dgm:pt>
    <dgm:pt modelId="{58DFB91C-95E4-4265-A081-806AC79F42F4}" type="pres">
      <dgm:prSet presAssocID="{392B51AF-4F4B-4B64-9DB0-57FB64375BF8}" presName="parentTextBox" presStyleLbl="node1" presStyleIdx="0" presStyleCnt="3"/>
      <dgm:spPr/>
    </dgm:pt>
    <dgm:pt modelId="{6EF40858-A9EB-4FBA-A848-58144980901E}" type="pres">
      <dgm:prSet presAssocID="{B94F6CB8-E8FD-4D2D-A4A0-796469065E1F}" presName="sp" presStyleCnt="0"/>
      <dgm:spPr/>
    </dgm:pt>
    <dgm:pt modelId="{5C295F30-53C5-4CE6-AAD9-90F09E4A4B6E}" type="pres">
      <dgm:prSet presAssocID="{826B03AB-022D-459C-979F-46A8B70AE72D}" presName="arrowAndChildren" presStyleCnt="0"/>
      <dgm:spPr/>
    </dgm:pt>
    <dgm:pt modelId="{9DD7E7AB-8927-457C-8508-0CB93524C6B8}" type="pres">
      <dgm:prSet presAssocID="{826B03AB-022D-459C-979F-46A8B70AE72D}" presName="parentTextArrow" presStyleLbl="node1" presStyleIdx="1" presStyleCnt="3"/>
      <dgm:spPr/>
    </dgm:pt>
    <dgm:pt modelId="{F74F6301-BAC5-42D9-9588-8440F1743EC0}" type="pres">
      <dgm:prSet presAssocID="{5304D638-EA51-49AB-8BAE-D3942888F284}" presName="sp" presStyleCnt="0"/>
      <dgm:spPr/>
    </dgm:pt>
    <dgm:pt modelId="{F438A7FB-5860-45B1-8DC0-52BB0B303D04}" type="pres">
      <dgm:prSet presAssocID="{8E6A02CD-1098-420D-A0DC-599ACFCAD78B}" presName="arrowAndChildren" presStyleCnt="0"/>
      <dgm:spPr/>
    </dgm:pt>
    <dgm:pt modelId="{9A60E519-EB3B-409F-A11F-18A87723580E}" type="pres">
      <dgm:prSet presAssocID="{8E6A02CD-1098-420D-A0DC-599ACFCAD78B}" presName="parentTextArrow" presStyleLbl="node1" presStyleIdx="2" presStyleCnt="3"/>
      <dgm:spPr/>
    </dgm:pt>
  </dgm:ptLst>
  <dgm:cxnLst>
    <dgm:cxn modelId="{D5237435-3E66-4E0E-8AB8-90F06597A25F}" type="presOf" srcId="{56F09F74-BF96-4F2E-B310-A1D92CAA0AC9}" destId="{E438B9CE-507A-4D07-BC6A-1DB027958386}" srcOrd="0" destOrd="0" presId="urn:microsoft.com/office/officeart/2005/8/layout/process4"/>
    <dgm:cxn modelId="{3B630661-FF31-45F1-8734-1D2D5D217C4C}" srcId="{56F09F74-BF96-4F2E-B310-A1D92CAA0AC9}" destId="{392B51AF-4F4B-4B64-9DB0-57FB64375BF8}" srcOrd="2" destOrd="0" parTransId="{9458256D-BD07-4B50-960C-53DBD6E42681}" sibTransId="{473905A0-3C7A-4EFC-AE67-CEDE08887497}"/>
    <dgm:cxn modelId="{4165EC4B-8814-4AF5-8184-B74F4B36CC3B}" type="presOf" srcId="{392B51AF-4F4B-4B64-9DB0-57FB64375BF8}" destId="{58DFB91C-95E4-4265-A081-806AC79F42F4}" srcOrd="0" destOrd="0" presId="urn:microsoft.com/office/officeart/2005/8/layout/process4"/>
    <dgm:cxn modelId="{17A7697E-471D-432D-B366-8E4C4DE27D7E}" type="presOf" srcId="{826B03AB-022D-459C-979F-46A8B70AE72D}" destId="{9DD7E7AB-8927-457C-8508-0CB93524C6B8}" srcOrd="0" destOrd="0" presId="urn:microsoft.com/office/officeart/2005/8/layout/process4"/>
    <dgm:cxn modelId="{D20A3B93-5D97-43D8-B924-3B6E2A53DA7B}" srcId="{56F09F74-BF96-4F2E-B310-A1D92CAA0AC9}" destId="{8E6A02CD-1098-420D-A0DC-599ACFCAD78B}" srcOrd="0" destOrd="0" parTransId="{856F09B6-54CE-4154-A0B0-A5C8C74EAEA4}" sibTransId="{5304D638-EA51-49AB-8BAE-D3942888F284}"/>
    <dgm:cxn modelId="{5A6C8FCC-22B9-49EA-8586-94D93F2B4801}" type="presOf" srcId="{8E6A02CD-1098-420D-A0DC-599ACFCAD78B}" destId="{9A60E519-EB3B-409F-A11F-18A87723580E}" srcOrd="0" destOrd="0" presId="urn:microsoft.com/office/officeart/2005/8/layout/process4"/>
    <dgm:cxn modelId="{38E415FA-835F-4B84-95B2-0208F4626869}" srcId="{56F09F74-BF96-4F2E-B310-A1D92CAA0AC9}" destId="{826B03AB-022D-459C-979F-46A8B70AE72D}" srcOrd="1" destOrd="0" parTransId="{BE499290-6C70-40C3-BE66-689FFC6E19DB}" sibTransId="{B94F6CB8-E8FD-4D2D-A4A0-796469065E1F}"/>
    <dgm:cxn modelId="{6C23BD85-CC75-4902-9358-9837D9D512B7}" type="presParOf" srcId="{E438B9CE-507A-4D07-BC6A-1DB027958386}" destId="{50AAE534-1BDF-4B41-9559-C11BE283BD1E}" srcOrd="0" destOrd="0" presId="urn:microsoft.com/office/officeart/2005/8/layout/process4"/>
    <dgm:cxn modelId="{8E6735BD-A3FC-4696-9E42-DB621ACB39E9}" type="presParOf" srcId="{50AAE534-1BDF-4B41-9559-C11BE283BD1E}" destId="{58DFB91C-95E4-4265-A081-806AC79F42F4}" srcOrd="0" destOrd="0" presId="urn:microsoft.com/office/officeart/2005/8/layout/process4"/>
    <dgm:cxn modelId="{46B1121D-5E42-48C3-A786-485603059343}" type="presParOf" srcId="{E438B9CE-507A-4D07-BC6A-1DB027958386}" destId="{6EF40858-A9EB-4FBA-A848-58144980901E}" srcOrd="1" destOrd="0" presId="urn:microsoft.com/office/officeart/2005/8/layout/process4"/>
    <dgm:cxn modelId="{1BD1F26C-6C6F-41E2-B0CA-6F82E80AB3B6}" type="presParOf" srcId="{E438B9CE-507A-4D07-BC6A-1DB027958386}" destId="{5C295F30-53C5-4CE6-AAD9-90F09E4A4B6E}" srcOrd="2" destOrd="0" presId="urn:microsoft.com/office/officeart/2005/8/layout/process4"/>
    <dgm:cxn modelId="{7CEC853A-2D13-4B45-823F-2F890A50BAF4}" type="presParOf" srcId="{5C295F30-53C5-4CE6-AAD9-90F09E4A4B6E}" destId="{9DD7E7AB-8927-457C-8508-0CB93524C6B8}" srcOrd="0" destOrd="0" presId="urn:microsoft.com/office/officeart/2005/8/layout/process4"/>
    <dgm:cxn modelId="{F2F748D2-1338-4D59-BF7F-21F75BA9353F}" type="presParOf" srcId="{E438B9CE-507A-4D07-BC6A-1DB027958386}" destId="{F74F6301-BAC5-42D9-9588-8440F1743EC0}" srcOrd="3" destOrd="0" presId="urn:microsoft.com/office/officeart/2005/8/layout/process4"/>
    <dgm:cxn modelId="{E7692DCA-5782-453E-A609-30B472862264}" type="presParOf" srcId="{E438B9CE-507A-4D07-BC6A-1DB027958386}" destId="{F438A7FB-5860-45B1-8DC0-52BB0B303D04}" srcOrd="4" destOrd="0" presId="urn:microsoft.com/office/officeart/2005/8/layout/process4"/>
    <dgm:cxn modelId="{F44FB104-E30B-4E32-AF36-8187EF9AD9AA}" type="presParOf" srcId="{F438A7FB-5860-45B1-8DC0-52BB0B303D04}" destId="{9A60E519-EB3B-409F-A11F-18A87723580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EDE6E8-6F5D-4D0C-907A-BAE5DD66506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30332FCA-0654-408B-B6AB-933EB015438C}">
      <dgm:prSet/>
      <dgm:spPr/>
      <dgm:t>
        <a:bodyPr/>
        <a:lstStyle/>
        <a:p>
          <a:pPr>
            <a:lnSpc>
              <a:spcPct val="100000"/>
            </a:lnSpc>
          </a:pPr>
          <a:r>
            <a:rPr lang="en-US" b="0" i="0"/>
            <a:t>Small, fast, easy-to-use, low-cost, readily-available vision system</a:t>
          </a:r>
          <a:endParaRPr lang="en-US"/>
        </a:p>
      </dgm:t>
    </dgm:pt>
    <dgm:pt modelId="{D8F76A9F-E5B3-41DB-A0E9-B7E66BC063BE}" type="parTrans" cxnId="{D3D35175-FCDF-416C-9DE4-091ABC11AA37}">
      <dgm:prSet/>
      <dgm:spPr/>
      <dgm:t>
        <a:bodyPr/>
        <a:lstStyle/>
        <a:p>
          <a:endParaRPr lang="en-US"/>
        </a:p>
      </dgm:t>
    </dgm:pt>
    <dgm:pt modelId="{B3061CA8-85CE-4255-8CBA-322564697A71}" type="sibTrans" cxnId="{D3D35175-FCDF-416C-9DE4-091ABC11AA37}">
      <dgm:prSet/>
      <dgm:spPr/>
      <dgm:t>
        <a:bodyPr/>
        <a:lstStyle/>
        <a:p>
          <a:endParaRPr lang="en-US"/>
        </a:p>
      </dgm:t>
    </dgm:pt>
    <dgm:pt modelId="{AAC8582D-E6FF-42DE-8482-D36AC67F7DC5}">
      <dgm:prSet/>
      <dgm:spPr/>
      <dgm:t>
        <a:bodyPr/>
        <a:lstStyle/>
        <a:p>
          <a:pPr>
            <a:lnSpc>
              <a:spcPct val="100000"/>
            </a:lnSpc>
          </a:pPr>
          <a:r>
            <a:rPr lang="en-US" b="0" i="0"/>
            <a:t>Learns to detect objects that you teach it :  </a:t>
          </a:r>
          <a:r>
            <a:rPr lang="en-US"/>
            <a:t>Remembers up to 7 distinct color signatures</a:t>
          </a:r>
        </a:p>
      </dgm:t>
    </dgm:pt>
    <dgm:pt modelId="{8D15D4B0-2F7A-4E4B-AA7F-22C3863D3BDB}" type="parTrans" cxnId="{F6EA7E08-2D5C-48F5-A115-862154B55A6B}">
      <dgm:prSet/>
      <dgm:spPr/>
      <dgm:t>
        <a:bodyPr/>
        <a:lstStyle/>
        <a:p>
          <a:endParaRPr lang="en-US"/>
        </a:p>
      </dgm:t>
    </dgm:pt>
    <dgm:pt modelId="{B5523316-06F5-450B-BFA2-8FB3BAE5351E}" type="sibTrans" cxnId="{F6EA7E08-2D5C-48F5-A115-862154B55A6B}">
      <dgm:prSet/>
      <dgm:spPr/>
      <dgm:t>
        <a:bodyPr/>
        <a:lstStyle/>
        <a:p>
          <a:endParaRPr lang="en-US"/>
        </a:p>
      </dgm:t>
    </dgm:pt>
    <dgm:pt modelId="{4F49FBB5-C91A-49BB-9621-4529426BE8AF}">
      <dgm:prSet/>
      <dgm:spPr/>
      <dgm:t>
        <a:bodyPr/>
        <a:lstStyle/>
        <a:p>
          <a:pPr>
            <a:lnSpc>
              <a:spcPct val="100000"/>
            </a:lnSpc>
          </a:pPr>
          <a:r>
            <a:rPr lang="en-US" b="0" i="0"/>
            <a:t>Improved framerate – 60 frames-per-second</a:t>
          </a:r>
          <a:endParaRPr lang="en-US"/>
        </a:p>
      </dgm:t>
    </dgm:pt>
    <dgm:pt modelId="{09ACF270-B329-4E69-8A24-8F89BCA41782}" type="parTrans" cxnId="{9E837666-0CD3-4A0B-B3DE-573241AAC598}">
      <dgm:prSet/>
      <dgm:spPr/>
      <dgm:t>
        <a:bodyPr/>
        <a:lstStyle/>
        <a:p>
          <a:endParaRPr lang="en-US"/>
        </a:p>
      </dgm:t>
    </dgm:pt>
    <dgm:pt modelId="{7CA1ECC0-B4D7-4B2C-A5EA-E3B4BDD17865}" type="sibTrans" cxnId="{9E837666-0CD3-4A0B-B3DE-573241AAC598}">
      <dgm:prSet/>
      <dgm:spPr/>
      <dgm:t>
        <a:bodyPr/>
        <a:lstStyle/>
        <a:p>
          <a:endParaRPr lang="en-US"/>
        </a:p>
      </dgm:t>
    </dgm:pt>
    <dgm:pt modelId="{1DD34156-C551-480B-B43E-48B280EE6BF9}">
      <dgm:prSet/>
      <dgm:spPr/>
      <dgm:t>
        <a:bodyPr/>
        <a:lstStyle/>
        <a:p>
          <a:pPr>
            <a:lnSpc>
              <a:spcPct val="100000"/>
            </a:lnSpc>
          </a:pPr>
          <a:r>
            <a:rPr lang="en-US" b="0" i="0"/>
            <a:t>C/C++ and Python are supported</a:t>
          </a:r>
          <a:endParaRPr lang="en-US"/>
        </a:p>
      </dgm:t>
    </dgm:pt>
    <dgm:pt modelId="{DD9EB9B2-FAA4-43F4-93C6-C9DE51CFBC71}" type="parTrans" cxnId="{B2C798D3-DB32-40A9-A17F-95F7028C28FC}">
      <dgm:prSet/>
      <dgm:spPr/>
      <dgm:t>
        <a:bodyPr/>
        <a:lstStyle/>
        <a:p>
          <a:endParaRPr lang="en-US"/>
        </a:p>
      </dgm:t>
    </dgm:pt>
    <dgm:pt modelId="{D91A749C-F6B4-4B22-9CD9-2B6177342618}" type="sibTrans" cxnId="{B2C798D3-DB32-40A9-A17F-95F7028C28FC}">
      <dgm:prSet/>
      <dgm:spPr/>
      <dgm:t>
        <a:bodyPr/>
        <a:lstStyle/>
        <a:p>
          <a:endParaRPr lang="en-US"/>
        </a:p>
      </dgm:t>
    </dgm:pt>
    <dgm:pt modelId="{4E1CFFDB-22A7-41D7-99A8-AE15B938297B}">
      <dgm:prSet/>
      <dgm:spPr/>
      <dgm:t>
        <a:bodyPr/>
        <a:lstStyle/>
        <a:p>
          <a:pPr>
            <a:lnSpc>
              <a:spcPct val="100000"/>
            </a:lnSpc>
          </a:pPr>
          <a:r>
            <a:rPr lang="en-US" b="0" i="0" dirty="0"/>
            <a:t>Communicates via one of several interfaces: SPI, I2C, UART, USB or analog/digital output</a:t>
          </a:r>
          <a:endParaRPr lang="en-US" dirty="0"/>
        </a:p>
      </dgm:t>
    </dgm:pt>
    <dgm:pt modelId="{1DD19DA5-F223-49F3-9F62-50F4FBC4AF6C}" type="parTrans" cxnId="{99C5A000-BE48-4AF5-AD57-01EACBCCEC23}">
      <dgm:prSet/>
      <dgm:spPr/>
      <dgm:t>
        <a:bodyPr/>
        <a:lstStyle/>
        <a:p>
          <a:endParaRPr lang="en-US"/>
        </a:p>
      </dgm:t>
    </dgm:pt>
    <dgm:pt modelId="{75BAFD68-7642-4AB0-97C1-8428AAE019E8}" type="sibTrans" cxnId="{99C5A000-BE48-4AF5-AD57-01EACBCCEC23}">
      <dgm:prSet/>
      <dgm:spPr/>
      <dgm:t>
        <a:bodyPr/>
        <a:lstStyle/>
        <a:p>
          <a:endParaRPr lang="en-US"/>
        </a:p>
      </dgm:t>
    </dgm:pt>
    <dgm:pt modelId="{B6002258-975E-45F7-B875-1326AC474928}">
      <dgm:prSet/>
      <dgm:spPr/>
      <dgm:t>
        <a:bodyPr/>
        <a:lstStyle/>
        <a:p>
          <a:pPr>
            <a:lnSpc>
              <a:spcPct val="100000"/>
            </a:lnSpc>
          </a:pPr>
          <a:r>
            <a:rPr lang="en-US" b="0" i="0"/>
            <a:t>Integrated light source</a:t>
          </a:r>
          <a:endParaRPr lang="en-US"/>
        </a:p>
      </dgm:t>
    </dgm:pt>
    <dgm:pt modelId="{08FFABAD-D656-4031-AC62-A841EC3FD58C}" type="parTrans" cxnId="{9BE61926-EE14-43DB-B63B-8174AA9321D5}">
      <dgm:prSet/>
      <dgm:spPr/>
      <dgm:t>
        <a:bodyPr/>
        <a:lstStyle/>
        <a:p>
          <a:endParaRPr lang="en-US"/>
        </a:p>
      </dgm:t>
    </dgm:pt>
    <dgm:pt modelId="{89E6FC5C-3694-47A2-ADD8-618FB45A24D7}" type="sibTrans" cxnId="{9BE61926-EE14-43DB-B63B-8174AA9321D5}">
      <dgm:prSet/>
      <dgm:spPr/>
      <dgm:t>
        <a:bodyPr/>
        <a:lstStyle/>
        <a:p>
          <a:endParaRPr lang="en-US"/>
        </a:p>
      </dgm:t>
    </dgm:pt>
    <dgm:pt modelId="{032E0EF3-D2C2-4634-9E78-A89B7DEDF41C}">
      <dgm:prSet/>
      <dgm:spPr/>
      <dgm:t>
        <a:bodyPr/>
        <a:lstStyle/>
        <a:p>
          <a:pPr>
            <a:lnSpc>
              <a:spcPct val="100000"/>
            </a:lnSpc>
          </a:pPr>
          <a:r>
            <a:rPr lang="en-US" b="0" i="0"/>
            <a:t>Tracking algorithms in addition to color-based object detection</a:t>
          </a:r>
          <a:endParaRPr lang="en-US"/>
        </a:p>
      </dgm:t>
    </dgm:pt>
    <dgm:pt modelId="{800DBA47-0C9D-4E2A-9F6D-C90DF7CA19F0}" type="parTrans" cxnId="{68D3AE68-422B-4852-B85C-3B76EFC1D4CE}">
      <dgm:prSet/>
      <dgm:spPr/>
      <dgm:t>
        <a:bodyPr/>
        <a:lstStyle/>
        <a:p>
          <a:endParaRPr lang="en-US"/>
        </a:p>
      </dgm:t>
    </dgm:pt>
    <dgm:pt modelId="{1CFA9141-5D63-4336-924E-D527C5E6CCD0}" type="sibTrans" cxnId="{68D3AE68-422B-4852-B85C-3B76EFC1D4CE}">
      <dgm:prSet/>
      <dgm:spPr/>
      <dgm:t>
        <a:bodyPr/>
        <a:lstStyle/>
        <a:p>
          <a:endParaRPr lang="en-US"/>
        </a:p>
      </dgm:t>
    </dgm:pt>
    <dgm:pt modelId="{5BDB068E-00D6-41CD-94E9-ABBBF4D4B85F}" type="pres">
      <dgm:prSet presAssocID="{82EDE6E8-6F5D-4D0C-907A-BAE5DD665066}" presName="root" presStyleCnt="0">
        <dgm:presLayoutVars>
          <dgm:dir/>
          <dgm:resizeHandles val="exact"/>
        </dgm:presLayoutVars>
      </dgm:prSet>
      <dgm:spPr/>
    </dgm:pt>
    <dgm:pt modelId="{C01E34B7-A3AF-4625-BF3B-C1E815ED6664}" type="pres">
      <dgm:prSet presAssocID="{30332FCA-0654-408B-B6AB-933EB015438C}" presName="compNode" presStyleCnt="0"/>
      <dgm:spPr/>
    </dgm:pt>
    <dgm:pt modelId="{BBCC8796-8D4C-4390-81E3-1A64BA8784D5}" type="pres">
      <dgm:prSet presAssocID="{30332FCA-0654-408B-B6AB-933EB015438C}"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rt with Pulse"/>
        </a:ext>
      </dgm:extLst>
    </dgm:pt>
    <dgm:pt modelId="{941A567A-DABC-4C6D-B90C-8DFC79670AA2}" type="pres">
      <dgm:prSet presAssocID="{30332FCA-0654-408B-B6AB-933EB015438C}" presName="spaceRect" presStyleCnt="0"/>
      <dgm:spPr/>
    </dgm:pt>
    <dgm:pt modelId="{02937E2C-6430-4407-8275-4A852FD3B8D8}" type="pres">
      <dgm:prSet presAssocID="{30332FCA-0654-408B-B6AB-933EB015438C}" presName="textRect" presStyleLbl="revTx" presStyleIdx="0" presStyleCnt="7">
        <dgm:presLayoutVars>
          <dgm:chMax val="1"/>
          <dgm:chPref val="1"/>
        </dgm:presLayoutVars>
      </dgm:prSet>
      <dgm:spPr/>
    </dgm:pt>
    <dgm:pt modelId="{C3DEBB5E-4C94-4B3D-A737-8166F613A62A}" type="pres">
      <dgm:prSet presAssocID="{B3061CA8-85CE-4255-8CBA-322564697A71}" presName="sibTrans" presStyleCnt="0"/>
      <dgm:spPr/>
    </dgm:pt>
    <dgm:pt modelId="{E8B2D30D-72CD-41CD-8627-7112D744FA62}" type="pres">
      <dgm:prSet presAssocID="{AAC8582D-E6FF-42DE-8482-D36AC67F7DC5}" presName="compNode" presStyleCnt="0"/>
      <dgm:spPr/>
    </dgm:pt>
    <dgm:pt modelId="{2978BD2E-54E2-4B74-B88F-011C673D9A85}" type="pres">
      <dgm:prSet presAssocID="{AAC8582D-E6FF-42DE-8482-D36AC67F7DC5}"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ncil"/>
        </a:ext>
      </dgm:extLst>
    </dgm:pt>
    <dgm:pt modelId="{903DF5BC-6AE8-4C45-982A-030B58BE2148}" type="pres">
      <dgm:prSet presAssocID="{AAC8582D-E6FF-42DE-8482-D36AC67F7DC5}" presName="spaceRect" presStyleCnt="0"/>
      <dgm:spPr/>
    </dgm:pt>
    <dgm:pt modelId="{2B2612F6-52D2-494C-86F1-2B95019BC3E3}" type="pres">
      <dgm:prSet presAssocID="{AAC8582D-E6FF-42DE-8482-D36AC67F7DC5}" presName="textRect" presStyleLbl="revTx" presStyleIdx="1" presStyleCnt="7">
        <dgm:presLayoutVars>
          <dgm:chMax val="1"/>
          <dgm:chPref val="1"/>
        </dgm:presLayoutVars>
      </dgm:prSet>
      <dgm:spPr/>
    </dgm:pt>
    <dgm:pt modelId="{58E948BF-6149-4574-B400-4190A136C663}" type="pres">
      <dgm:prSet presAssocID="{B5523316-06F5-450B-BFA2-8FB3BAE5351E}" presName="sibTrans" presStyleCnt="0"/>
      <dgm:spPr/>
    </dgm:pt>
    <dgm:pt modelId="{DEE5A4C8-CA02-40ED-8CDC-908689A3A639}" type="pres">
      <dgm:prSet presAssocID="{4F49FBB5-C91A-49BB-9621-4529426BE8AF}" presName="compNode" presStyleCnt="0"/>
      <dgm:spPr/>
    </dgm:pt>
    <dgm:pt modelId="{197FC54A-E176-4258-8B5F-A322539CF2EF}" type="pres">
      <dgm:prSet presAssocID="{4F49FBB5-C91A-49BB-9621-4529426BE8A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tical disc"/>
        </a:ext>
      </dgm:extLst>
    </dgm:pt>
    <dgm:pt modelId="{59E2E489-5A72-429B-9D26-AAC30A363A0F}" type="pres">
      <dgm:prSet presAssocID="{4F49FBB5-C91A-49BB-9621-4529426BE8AF}" presName="spaceRect" presStyleCnt="0"/>
      <dgm:spPr/>
    </dgm:pt>
    <dgm:pt modelId="{CE7DCC70-B851-4F80-B146-70356A5B9AFE}" type="pres">
      <dgm:prSet presAssocID="{4F49FBB5-C91A-49BB-9621-4529426BE8AF}" presName="textRect" presStyleLbl="revTx" presStyleIdx="2" presStyleCnt="7">
        <dgm:presLayoutVars>
          <dgm:chMax val="1"/>
          <dgm:chPref val="1"/>
        </dgm:presLayoutVars>
      </dgm:prSet>
      <dgm:spPr/>
    </dgm:pt>
    <dgm:pt modelId="{F5D38A3F-8580-4383-9D9F-511213CE7172}" type="pres">
      <dgm:prSet presAssocID="{7CA1ECC0-B4D7-4B2C-A5EA-E3B4BDD17865}" presName="sibTrans" presStyleCnt="0"/>
      <dgm:spPr/>
    </dgm:pt>
    <dgm:pt modelId="{E37E1968-8803-4BAF-9E5C-4D88A3CF4340}" type="pres">
      <dgm:prSet presAssocID="{1DD34156-C551-480B-B43E-48B280EE6BF9}" presName="compNode" presStyleCnt="0"/>
      <dgm:spPr/>
    </dgm:pt>
    <dgm:pt modelId="{ABD353EB-AAEB-4BAF-9279-370C1AB0B025}" type="pres">
      <dgm:prSet presAssocID="{1DD34156-C551-480B-B43E-48B280EE6BF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b Design"/>
        </a:ext>
      </dgm:extLst>
    </dgm:pt>
    <dgm:pt modelId="{B8DBF1DA-6C05-4DBA-B203-6D2C2F6DB2BC}" type="pres">
      <dgm:prSet presAssocID="{1DD34156-C551-480B-B43E-48B280EE6BF9}" presName="spaceRect" presStyleCnt="0"/>
      <dgm:spPr/>
    </dgm:pt>
    <dgm:pt modelId="{6993D124-90B8-460B-8659-11D5E4CC42A0}" type="pres">
      <dgm:prSet presAssocID="{1DD34156-C551-480B-B43E-48B280EE6BF9}" presName="textRect" presStyleLbl="revTx" presStyleIdx="3" presStyleCnt="7">
        <dgm:presLayoutVars>
          <dgm:chMax val="1"/>
          <dgm:chPref val="1"/>
        </dgm:presLayoutVars>
      </dgm:prSet>
      <dgm:spPr/>
    </dgm:pt>
    <dgm:pt modelId="{030722DC-F1E8-4AF3-BC0B-0AFCAC103431}" type="pres">
      <dgm:prSet presAssocID="{D91A749C-F6B4-4B22-9CD9-2B6177342618}" presName="sibTrans" presStyleCnt="0"/>
      <dgm:spPr/>
    </dgm:pt>
    <dgm:pt modelId="{5E28051C-076D-4E42-A5C5-C7337CADAF72}" type="pres">
      <dgm:prSet presAssocID="{4E1CFFDB-22A7-41D7-99A8-AE15B938297B}" presName="compNode" presStyleCnt="0"/>
      <dgm:spPr/>
    </dgm:pt>
    <dgm:pt modelId="{B38556CA-A578-4B32-A3D4-21C91E0F9FEA}" type="pres">
      <dgm:prSet presAssocID="{4E1CFFDB-22A7-41D7-99A8-AE15B938297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USB"/>
        </a:ext>
      </dgm:extLst>
    </dgm:pt>
    <dgm:pt modelId="{FC38D85D-3311-4147-9D3D-48F597CC8C0E}" type="pres">
      <dgm:prSet presAssocID="{4E1CFFDB-22A7-41D7-99A8-AE15B938297B}" presName="spaceRect" presStyleCnt="0"/>
      <dgm:spPr/>
    </dgm:pt>
    <dgm:pt modelId="{B2813BDB-0273-48D5-8C3A-E9764E93FF71}" type="pres">
      <dgm:prSet presAssocID="{4E1CFFDB-22A7-41D7-99A8-AE15B938297B}" presName="textRect" presStyleLbl="revTx" presStyleIdx="4" presStyleCnt="7">
        <dgm:presLayoutVars>
          <dgm:chMax val="1"/>
          <dgm:chPref val="1"/>
        </dgm:presLayoutVars>
      </dgm:prSet>
      <dgm:spPr/>
    </dgm:pt>
    <dgm:pt modelId="{7079E2C4-B5B5-434D-A959-D6006DF32AA0}" type="pres">
      <dgm:prSet presAssocID="{75BAFD68-7642-4AB0-97C1-8428AAE019E8}" presName="sibTrans" presStyleCnt="0"/>
      <dgm:spPr/>
    </dgm:pt>
    <dgm:pt modelId="{4D32FDAC-F90A-43BC-B767-D72F37B811BE}" type="pres">
      <dgm:prSet presAssocID="{B6002258-975E-45F7-B875-1326AC474928}" presName="compNode" presStyleCnt="0"/>
      <dgm:spPr/>
    </dgm:pt>
    <dgm:pt modelId="{E5A26123-31B3-452F-9217-9A3598B751D9}" type="pres">
      <dgm:prSet presAssocID="{B6002258-975E-45F7-B875-1326AC47492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Lightbulb"/>
        </a:ext>
      </dgm:extLst>
    </dgm:pt>
    <dgm:pt modelId="{C9909549-230D-493B-9028-BD2B83E3677A}" type="pres">
      <dgm:prSet presAssocID="{B6002258-975E-45F7-B875-1326AC474928}" presName="spaceRect" presStyleCnt="0"/>
      <dgm:spPr/>
    </dgm:pt>
    <dgm:pt modelId="{954DC32E-A9A7-4166-B95E-8E0E861A2C0E}" type="pres">
      <dgm:prSet presAssocID="{B6002258-975E-45F7-B875-1326AC474928}" presName="textRect" presStyleLbl="revTx" presStyleIdx="5" presStyleCnt="7">
        <dgm:presLayoutVars>
          <dgm:chMax val="1"/>
          <dgm:chPref val="1"/>
        </dgm:presLayoutVars>
      </dgm:prSet>
      <dgm:spPr/>
    </dgm:pt>
    <dgm:pt modelId="{9E4DE214-C1EA-4379-B055-82712005DAFC}" type="pres">
      <dgm:prSet presAssocID="{89E6FC5C-3694-47A2-ADD8-618FB45A24D7}" presName="sibTrans" presStyleCnt="0"/>
      <dgm:spPr/>
    </dgm:pt>
    <dgm:pt modelId="{7CE922F0-7856-439B-863B-908B69DA302A}" type="pres">
      <dgm:prSet presAssocID="{032E0EF3-D2C2-4634-9E78-A89B7DEDF41C}" presName="compNode" presStyleCnt="0"/>
      <dgm:spPr/>
    </dgm:pt>
    <dgm:pt modelId="{29FF3350-BA40-4046-9ED2-413A07E0BB59}" type="pres">
      <dgm:prSet presAssocID="{032E0EF3-D2C2-4634-9E78-A89B7DEDF41C}"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arget"/>
        </a:ext>
      </dgm:extLst>
    </dgm:pt>
    <dgm:pt modelId="{AE3D30BA-44C8-4C05-8D5D-93C4C10CFF82}" type="pres">
      <dgm:prSet presAssocID="{032E0EF3-D2C2-4634-9E78-A89B7DEDF41C}" presName="spaceRect" presStyleCnt="0"/>
      <dgm:spPr/>
    </dgm:pt>
    <dgm:pt modelId="{DAC0CE12-B5AE-4DA1-AB63-77A2C1016318}" type="pres">
      <dgm:prSet presAssocID="{032E0EF3-D2C2-4634-9E78-A89B7DEDF41C}" presName="textRect" presStyleLbl="revTx" presStyleIdx="6" presStyleCnt="7">
        <dgm:presLayoutVars>
          <dgm:chMax val="1"/>
          <dgm:chPref val="1"/>
        </dgm:presLayoutVars>
      </dgm:prSet>
      <dgm:spPr/>
    </dgm:pt>
  </dgm:ptLst>
  <dgm:cxnLst>
    <dgm:cxn modelId="{99C5A000-BE48-4AF5-AD57-01EACBCCEC23}" srcId="{82EDE6E8-6F5D-4D0C-907A-BAE5DD665066}" destId="{4E1CFFDB-22A7-41D7-99A8-AE15B938297B}" srcOrd="4" destOrd="0" parTransId="{1DD19DA5-F223-49F3-9F62-50F4FBC4AF6C}" sibTransId="{75BAFD68-7642-4AB0-97C1-8428AAE019E8}"/>
    <dgm:cxn modelId="{20E0A302-B011-4EDC-A9BA-574EC8BACAA8}" type="presOf" srcId="{B6002258-975E-45F7-B875-1326AC474928}" destId="{954DC32E-A9A7-4166-B95E-8E0E861A2C0E}" srcOrd="0" destOrd="0" presId="urn:microsoft.com/office/officeart/2018/2/layout/IconLabelList"/>
    <dgm:cxn modelId="{50E23405-25A2-4737-84A9-4040EAEDE2B1}" type="presOf" srcId="{82EDE6E8-6F5D-4D0C-907A-BAE5DD665066}" destId="{5BDB068E-00D6-41CD-94E9-ABBBF4D4B85F}" srcOrd="0" destOrd="0" presId="urn:microsoft.com/office/officeart/2018/2/layout/IconLabelList"/>
    <dgm:cxn modelId="{4F7BD207-AB38-4F61-8B9B-FBB679A9A55D}" type="presOf" srcId="{1DD34156-C551-480B-B43E-48B280EE6BF9}" destId="{6993D124-90B8-460B-8659-11D5E4CC42A0}" srcOrd="0" destOrd="0" presId="urn:microsoft.com/office/officeart/2018/2/layout/IconLabelList"/>
    <dgm:cxn modelId="{F6EA7E08-2D5C-48F5-A115-862154B55A6B}" srcId="{82EDE6E8-6F5D-4D0C-907A-BAE5DD665066}" destId="{AAC8582D-E6FF-42DE-8482-D36AC67F7DC5}" srcOrd="1" destOrd="0" parTransId="{8D15D4B0-2F7A-4E4B-AA7F-22C3863D3BDB}" sibTransId="{B5523316-06F5-450B-BFA2-8FB3BAE5351E}"/>
    <dgm:cxn modelId="{9BE61926-EE14-43DB-B63B-8174AA9321D5}" srcId="{82EDE6E8-6F5D-4D0C-907A-BAE5DD665066}" destId="{B6002258-975E-45F7-B875-1326AC474928}" srcOrd="5" destOrd="0" parTransId="{08FFABAD-D656-4031-AC62-A841EC3FD58C}" sibTransId="{89E6FC5C-3694-47A2-ADD8-618FB45A24D7}"/>
    <dgm:cxn modelId="{9E837666-0CD3-4A0B-B3DE-573241AAC598}" srcId="{82EDE6E8-6F5D-4D0C-907A-BAE5DD665066}" destId="{4F49FBB5-C91A-49BB-9621-4529426BE8AF}" srcOrd="2" destOrd="0" parTransId="{09ACF270-B329-4E69-8A24-8F89BCA41782}" sibTransId="{7CA1ECC0-B4D7-4B2C-A5EA-E3B4BDD17865}"/>
    <dgm:cxn modelId="{68D3AE68-422B-4852-B85C-3B76EFC1D4CE}" srcId="{82EDE6E8-6F5D-4D0C-907A-BAE5DD665066}" destId="{032E0EF3-D2C2-4634-9E78-A89B7DEDF41C}" srcOrd="6" destOrd="0" parTransId="{800DBA47-0C9D-4E2A-9F6D-C90DF7CA19F0}" sibTransId="{1CFA9141-5D63-4336-924E-D527C5E6CCD0}"/>
    <dgm:cxn modelId="{D3D35175-FCDF-416C-9DE4-091ABC11AA37}" srcId="{82EDE6E8-6F5D-4D0C-907A-BAE5DD665066}" destId="{30332FCA-0654-408B-B6AB-933EB015438C}" srcOrd="0" destOrd="0" parTransId="{D8F76A9F-E5B3-41DB-A0E9-B7E66BC063BE}" sibTransId="{B3061CA8-85CE-4255-8CBA-322564697A71}"/>
    <dgm:cxn modelId="{39B0D084-FCDE-465C-982A-8072D0CB3391}" type="presOf" srcId="{AAC8582D-E6FF-42DE-8482-D36AC67F7DC5}" destId="{2B2612F6-52D2-494C-86F1-2B95019BC3E3}" srcOrd="0" destOrd="0" presId="urn:microsoft.com/office/officeart/2018/2/layout/IconLabelList"/>
    <dgm:cxn modelId="{D645F390-AD23-45B5-8859-346AE66ACEB1}" type="presOf" srcId="{4E1CFFDB-22A7-41D7-99A8-AE15B938297B}" destId="{B2813BDB-0273-48D5-8C3A-E9764E93FF71}" srcOrd="0" destOrd="0" presId="urn:microsoft.com/office/officeart/2018/2/layout/IconLabelList"/>
    <dgm:cxn modelId="{9AF77091-B780-4DE0-A47D-89E572411CE0}" type="presOf" srcId="{032E0EF3-D2C2-4634-9E78-A89B7DEDF41C}" destId="{DAC0CE12-B5AE-4DA1-AB63-77A2C1016318}" srcOrd="0" destOrd="0" presId="urn:microsoft.com/office/officeart/2018/2/layout/IconLabelList"/>
    <dgm:cxn modelId="{8A896DAC-F179-4E2F-A7C3-BFD99BEE852C}" type="presOf" srcId="{4F49FBB5-C91A-49BB-9621-4529426BE8AF}" destId="{CE7DCC70-B851-4F80-B146-70356A5B9AFE}" srcOrd="0" destOrd="0" presId="urn:microsoft.com/office/officeart/2018/2/layout/IconLabelList"/>
    <dgm:cxn modelId="{B2C798D3-DB32-40A9-A17F-95F7028C28FC}" srcId="{82EDE6E8-6F5D-4D0C-907A-BAE5DD665066}" destId="{1DD34156-C551-480B-B43E-48B280EE6BF9}" srcOrd="3" destOrd="0" parTransId="{DD9EB9B2-FAA4-43F4-93C6-C9DE51CFBC71}" sibTransId="{D91A749C-F6B4-4B22-9CD9-2B6177342618}"/>
    <dgm:cxn modelId="{AB341FD6-AD27-415A-A06F-62DEE06A5167}" type="presOf" srcId="{30332FCA-0654-408B-B6AB-933EB015438C}" destId="{02937E2C-6430-4407-8275-4A852FD3B8D8}" srcOrd="0" destOrd="0" presId="urn:microsoft.com/office/officeart/2018/2/layout/IconLabelList"/>
    <dgm:cxn modelId="{97A5D893-5E3F-4F22-965B-05A82429E3E3}" type="presParOf" srcId="{5BDB068E-00D6-41CD-94E9-ABBBF4D4B85F}" destId="{C01E34B7-A3AF-4625-BF3B-C1E815ED6664}" srcOrd="0" destOrd="0" presId="urn:microsoft.com/office/officeart/2018/2/layout/IconLabelList"/>
    <dgm:cxn modelId="{E7861821-80E6-4BBF-B58C-729DEEF59B76}" type="presParOf" srcId="{C01E34B7-A3AF-4625-BF3B-C1E815ED6664}" destId="{BBCC8796-8D4C-4390-81E3-1A64BA8784D5}" srcOrd="0" destOrd="0" presId="urn:microsoft.com/office/officeart/2018/2/layout/IconLabelList"/>
    <dgm:cxn modelId="{8D1CEB22-4C3C-4E81-A9F1-003B577A7E4B}" type="presParOf" srcId="{C01E34B7-A3AF-4625-BF3B-C1E815ED6664}" destId="{941A567A-DABC-4C6D-B90C-8DFC79670AA2}" srcOrd="1" destOrd="0" presId="urn:microsoft.com/office/officeart/2018/2/layout/IconLabelList"/>
    <dgm:cxn modelId="{1CABBAEC-2BFD-44F9-84C6-38D34C984DE7}" type="presParOf" srcId="{C01E34B7-A3AF-4625-BF3B-C1E815ED6664}" destId="{02937E2C-6430-4407-8275-4A852FD3B8D8}" srcOrd="2" destOrd="0" presId="urn:microsoft.com/office/officeart/2018/2/layout/IconLabelList"/>
    <dgm:cxn modelId="{6957AB25-5A0F-4167-847D-7F6F9F831A7B}" type="presParOf" srcId="{5BDB068E-00D6-41CD-94E9-ABBBF4D4B85F}" destId="{C3DEBB5E-4C94-4B3D-A737-8166F613A62A}" srcOrd="1" destOrd="0" presId="urn:microsoft.com/office/officeart/2018/2/layout/IconLabelList"/>
    <dgm:cxn modelId="{77D26FC0-06A8-4D6A-A070-59B6123E43ED}" type="presParOf" srcId="{5BDB068E-00D6-41CD-94E9-ABBBF4D4B85F}" destId="{E8B2D30D-72CD-41CD-8627-7112D744FA62}" srcOrd="2" destOrd="0" presId="urn:microsoft.com/office/officeart/2018/2/layout/IconLabelList"/>
    <dgm:cxn modelId="{905411FC-12DD-4998-B7F6-597ED944C8EB}" type="presParOf" srcId="{E8B2D30D-72CD-41CD-8627-7112D744FA62}" destId="{2978BD2E-54E2-4B74-B88F-011C673D9A85}" srcOrd="0" destOrd="0" presId="urn:microsoft.com/office/officeart/2018/2/layout/IconLabelList"/>
    <dgm:cxn modelId="{A3DC0920-E71D-4469-91FF-B21012F84113}" type="presParOf" srcId="{E8B2D30D-72CD-41CD-8627-7112D744FA62}" destId="{903DF5BC-6AE8-4C45-982A-030B58BE2148}" srcOrd="1" destOrd="0" presId="urn:microsoft.com/office/officeart/2018/2/layout/IconLabelList"/>
    <dgm:cxn modelId="{7D05BB0C-FE21-45E7-934A-8C1F155C81D3}" type="presParOf" srcId="{E8B2D30D-72CD-41CD-8627-7112D744FA62}" destId="{2B2612F6-52D2-494C-86F1-2B95019BC3E3}" srcOrd="2" destOrd="0" presId="urn:microsoft.com/office/officeart/2018/2/layout/IconLabelList"/>
    <dgm:cxn modelId="{EC7714C0-98E6-40ED-95F3-5FEF838BCF1C}" type="presParOf" srcId="{5BDB068E-00D6-41CD-94E9-ABBBF4D4B85F}" destId="{58E948BF-6149-4574-B400-4190A136C663}" srcOrd="3" destOrd="0" presId="urn:microsoft.com/office/officeart/2018/2/layout/IconLabelList"/>
    <dgm:cxn modelId="{0AD161F2-0C5D-4E0C-94F2-B8F7E95CEF1C}" type="presParOf" srcId="{5BDB068E-00D6-41CD-94E9-ABBBF4D4B85F}" destId="{DEE5A4C8-CA02-40ED-8CDC-908689A3A639}" srcOrd="4" destOrd="0" presId="urn:microsoft.com/office/officeart/2018/2/layout/IconLabelList"/>
    <dgm:cxn modelId="{9F84A9DA-DB38-4987-91EA-2DA0CE8B0CB4}" type="presParOf" srcId="{DEE5A4C8-CA02-40ED-8CDC-908689A3A639}" destId="{197FC54A-E176-4258-8B5F-A322539CF2EF}" srcOrd="0" destOrd="0" presId="urn:microsoft.com/office/officeart/2018/2/layout/IconLabelList"/>
    <dgm:cxn modelId="{247226BD-CC1D-463C-B8DC-8AA6ADFB87FE}" type="presParOf" srcId="{DEE5A4C8-CA02-40ED-8CDC-908689A3A639}" destId="{59E2E489-5A72-429B-9D26-AAC30A363A0F}" srcOrd="1" destOrd="0" presId="urn:microsoft.com/office/officeart/2018/2/layout/IconLabelList"/>
    <dgm:cxn modelId="{1B1C37B9-ED48-4C5E-8F67-2E44BC9F879D}" type="presParOf" srcId="{DEE5A4C8-CA02-40ED-8CDC-908689A3A639}" destId="{CE7DCC70-B851-4F80-B146-70356A5B9AFE}" srcOrd="2" destOrd="0" presId="urn:microsoft.com/office/officeart/2018/2/layout/IconLabelList"/>
    <dgm:cxn modelId="{F02AAF43-FB11-4CE3-825B-768DFA736A06}" type="presParOf" srcId="{5BDB068E-00D6-41CD-94E9-ABBBF4D4B85F}" destId="{F5D38A3F-8580-4383-9D9F-511213CE7172}" srcOrd="5" destOrd="0" presId="urn:microsoft.com/office/officeart/2018/2/layout/IconLabelList"/>
    <dgm:cxn modelId="{873BCC71-7E5F-427F-B88D-F00F6768DBB1}" type="presParOf" srcId="{5BDB068E-00D6-41CD-94E9-ABBBF4D4B85F}" destId="{E37E1968-8803-4BAF-9E5C-4D88A3CF4340}" srcOrd="6" destOrd="0" presId="urn:microsoft.com/office/officeart/2018/2/layout/IconLabelList"/>
    <dgm:cxn modelId="{87DEAD32-D47A-4A94-A46D-5E085C0B6CC4}" type="presParOf" srcId="{E37E1968-8803-4BAF-9E5C-4D88A3CF4340}" destId="{ABD353EB-AAEB-4BAF-9279-370C1AB0B025}" srcOrd="0" destOrd="0" presId="urn:microsoft.com/office/officeart/2018/2/layout/IconLabelList"/>
    <dgm:cxn modelId="{0D78D6B0-8A17-47B1-8DE5-213FD386792E}" type="presParOf" srcId="{E37E1968-8803-4BAF-9E5C-4D88A3CF4340}" destId="{B8DBF1DA-6C05-4DBA-B203-6D2C2F6DB2BC}" srcOrd="1" destOrd="0" presId="urn:microsoft.com/office/officeart/2018/2/layout/IconLabelList"/>
    <dgm:cxn modelId="{53E8D747-50ED-45C6-9418-5A0CDDF59AF2}" type="presParOf" srcId="{E37E1968-8803-4BAF-9E5C-4D88A3CF4340}" destId="{6993D124-90B8-460B-8659-11D5E4CC42A0}" srcOrd="2" destOrd="0" presId="urn:microsoft.com/office/officeart/2018/2/layout/IconLabelList"/>
    <dgm:cxn modelId="{BA1FB364-9CB7-4A6A-B6A7-7E94820CB844}" type="presParOf" srcId="{5BDB068E-00D6-41CD-94E9-ABBBF4D4B85F}" destId="{030722DC-F1E8-4AF3-BC0B-0AFCAC103431}" srcOrd="7" destOrd="0" presId="urn:microsoft.com/office/officeart/2018/2/layout/IconLabelList"/>
    <dgm:cxn modelId="{B7002541-13F8-4368-984D-32D65D6DADC4}" type="presParOf" srcId="{5BDB068E-00D6-41CD-94E9-ABBBF4D4B85F}" destId="{5E28051C-076D-4E42-A5C5-C7337CADAF72}" srcOrd="8" destOrd="0" presId="urn:microsoft.com/office/officeart/2018/2/layout/IconLabelList"/>
    <dgm:cxn modelId="{9C845AE8-B4C5-4102-8943-748BF7B342EE}" type="presParOf" srcId="{5E28051C-076D-4E42-A5C5-C7337CADAF72}" destId="{B38556CA-A578-4B32-A3D4-21C91E0F9FEA}" srcOrd="0" destOrd="0" presId="urn:microsoft.com/office/officeart/2018/2/layout/IconLabelList"/>
    <dgm:cxn modelId="{B51524B8-B555-455C-A44D-C764A3970BDB}" type="presParOf" srcId="{5E28051C-076D-4E42-A5C5-C7337CADAF72}" destId="{FC38D85D-3311-4147-9D3D-48F597CC8C0E}" srcOrd="1" destOrd="0" presId="urn:microsoft.com/office/officeart/2018/2/layout/IconLabelList"/>
    <dgm:cxn modelId="{324F3CCA-0E58-4B07-B125-E10F3E9E3712}" type="presParOf" srcId="{5E28051C-076D-4E42-A5C5-C7337CADAF72}" destId="{B2813BDB-0273-48D5-8C3A-E9764E93FF71}" srcOrd="2" destOrd="0" presId="urn:microsoft.com/office/officeart/2018/2/layout/IconLabelList"/>
    <dgm:cxn modelId="{821B77D8-65EC-4C65-A1F5-A74E84EC90FB}" type="presParOf" srcId="{5BDB068E-00D6-41CD-94E9-ABBBF4D4B85F}" destId="{7079E2C4-B5B5-434D-A959-D6006DF32AA0}" srcOrd="9" destOrd="0" presId="urn:microsoft.com/office/officeart/2018/2/layout/IconLabelList"/>
    <dgm:cxn modelId="{1A124344-4713-4396-B3BD-E1C3F9ED2612}" type="presParOf" srcId="{5BDB068E-00D6-41CD-94E9-ABBBF4D4B85F}" destId="{4D32FDAC-F90A-43BC-B767-D72F37B811BE}" srcOrd="10" destOrd="0" presId="urn:microsoft.com/office/officeart/2018/2/layout/IconLabelList"/>
    <dgm:cxn modelId="{1C807F22-1C79-471A-9EFF-7A424C4D81D6}" type="presParOf" srcId="{4D32FDAC-F90A-43BC-B767-D72F37B811BE}" destId="{E5A26123-31B3-452F-9217-9A3598B751D9}" srcOrd="0" destOrd="0" presId="urn:microsoft.com/office/officeart/2018/2/layout/IconLabelList"/>
    <dgm:cxn modelId="{9D0C661E-CFE4-4F14-9A87-018BDFFAA59B}" type="presParOf" srcId="{4D32FDAC-F90A-43BC-B767-D72F37B811BE}" destId="{C9909549-230D-493B-9028-BD2B83E3677A}" srcOrd="1" destOrd="0" presId="urn:microsoft.com/office/officeart/2018/2/layout/IconLabelList"/>
    <dgm:cxn modelId="{C3EDD60A-6523-4380-809C-F667B31F192D}" type="presParOf" srcId="{4D32FDAC-F90A-43BC-B767-D72F37B811BE}" destId="{954DC32E-A9A7-4166-B95E-8E0E861A2C0E}" srcOrd="2" destOrd="0" presId="urn:microsoft.com/office/officeart/2018/2/layout/IconLabelList"/>
    <dgm:cxn modelId="{247E28AA-27AE-471E-9288-221281E4528B}" type="presParOf" srcId="{5BDB068E-00D6-41CD-94E9-ABBBF4D4B85F}" destId="{9E4DE214-C1EA-4379-B055-82712005DAFC}" srcOrd="11" destOrd="0" presId="urn:microsoft.com/office/officeart/2018/2/layout/IconLabelList"/>
    <dgm:cxn modelId="{520C6B87-680B-455F-A4AF-68AC3721E623}" type="presParOf" srcId="{5BDB068E-00D6-41CD-94E9-ABBBF4D4B85F}" destId="{7CE922F0-7856-439B-863B-908B69DA302A}" srcOrd="12" destOrd="0" presId="urn:microsoft.com/office/officeart/2018/2/layout/IconLabelList"/>
    <dgm:cxn modelId="{CEC94F4C-3C11-48E0-BC2C-1F595A544CB6}" type="presParOf" srcId="{7CE922F0-7856-439B-863B-908B69DA302A}" destId="{29FF3350-BA40-4046-9ED2-413A07E0BB59}" srcOrd="0" destOrd="0" presId="urn:microsoft.com/office/officeart/2018/2/layout/IconLabelList"/>
    <dgm:cxn modelId="{A99A8258-5B84-4C80-9035-33CFB32E4072}" type="presParOf" srcId="{7CE922F0-7856-439B-863B-908B69DA302A}" destId="{AE3D30BA-44C8-4C05-8D5D-93C4C10CFF82}" srcOrd="1" destOrd="0" presId="urn:microsoft.com/office/officeart/2018/2/layout/IconLabelList"/>
    <dgm:cxn modelId="{2BFB1460-D6EB-440F-8CA9-462F20DE6118}" type="presParOf" srcId="{7CE922F0-7856-439B-863B-908B69DA302A}" destId="{DAC0CE12-B5AE-4DA1-AB63-77A2C101631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2E355-3829-4C03-AC8B-432E5D0BA2C7}">
      <dsp:nvSpPr>
        <dsp:cNvPr id="0" name=""/>
        <dsp:cNvSpPr/>
      </dsp:nvSpPr>
      <dsp:spPr>
        <a:xfrm>
          <a:off x="355451" y="1282166"/>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INTRODUCTION</a:t>
          </a:r>
        </a:p>
      </dsp:txBody>
      <dsp:txXfrm>
        <a:off x="372229" y="1298944"/>
        <a:ext cx="5290368" cy="310150"/>
      </dsp:txXfrm>
    </dsp:sp>
    <dsp:sp modelId="{13596691-4191-4488-8C4E-CEBC4A85112C}">
      <dsp:nvSpPr>
        <dsp:cNvPr id="0" name=""/>
        <dsp:cNvSpPr/>
      </dsp:nvSpPr>
      <dsp:spPr>
        <a:xfrm>
          <a:off x="355451" y="1784273"/>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HARDWARE	</a:t>
          </a:r>
        </a:p>
      </dsp:txBody>
      <dsp:txXfrm>
        <a:off x="372229" y="1801051"/>
        <a:ext cx="5290368" cy="310150"/>
      </dsp:txXfrm>
    </dsp:sp>
    <dsp:sp modelId="{F282EE08-4C47-4C22-8395-4FCB36949750}">
      <dsp:nvSpPr>
        <dsp:cNvPr id="0" name=""/>
        <dsp:cNvSpPr/>
      </dsp:nvSpPr>
      <dsp:spPr>
        <a:xfrm>
          <a:off x="355451" y="2286379"/>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SOFTWARE</a:t>
          </a:r>
        </a:p>
      </dsp:txBody>
      <dsp:txXfrm>
        <a:off x="372229" y="2303157"/>
        <a:ext cx="5290368" cy="310150"/>
      </dsp:txXfrm>
    </dsp:sp>
    <dsp:sp modelId="{0EDFBFCD-CB56-4067-BC7C-FB8494739C2F}">
      <dsp:nvSpPr>
        <dsp:cNvPr id="0" name=""/>
        <dsp:cNvSpPr/>
      </dsp:nvSpPr>
      <dsp:spPr>
        <a:xfrm>
          <a:off x="355451" y="2788485"/>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DEMO</a:t>
          </a:r>
        </a:p>
      </dsp:txBody>
      <dsp:txXfrm>
        <a:off x="372229" y="2805263"/>
        <a:ext cx="5290368" cy="310150"/>
      </dsp:txXfrm>
    </dsp:sp>
    <dsp:sp modelId="{B6CB8318-E46D-47AA-AB7B-4C37F66134C1}">
      <dsp:nvSpPr>
        <dsp:cNvPr id="0" name=""/>
        <dsp:cNvSpPr/>
      </dsp:nvSpPr>
      <dsp:spPr>
        <a:xfrm>
          <a:off x="355451" y="3290591"/>
          <a:ext cx="5323924" cy="343706"/>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OBSERVATIONS</a:t>
          </a:r>
        </a:p>
      </dsp:txBody>
      <dsp:txXfrm>
        <a:off x="372229" y="3307369"/>
        <a:ext cx="5290368" cy="3101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FB91C-95E4-4265-A081-806AC79F42F4}">
      <dsp:nvSpPr>
        <dsp:cNvPr id="0" name=""/>
        <dsp:cNvSpPr/>
      </dsp:nvSpPr>
      <dsp:spPr>
        <a:xfrm>
          <a:off x="0" y="2571583"/>
          <a:ext cx="7371292" cy="84405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Pixy2 line following feature will be used</a:t>
          </a:r>
        </a:p>
      </dsp:txBody>
      <dsp:txXfrm>
        <a:off x="0" y="2571583"/>
        <a:ext cx="7371292" cy="844051"/>
      </dsp:txXfrm>
    </dsp:sp>
    <dsp:sp modelId="{9DD7E7AB-8927-457C-8508-0CB93524C6B8}">
      <dsp:nvSpPr>
        <dsp:cNvPr id="0" name=""/>
        <dsp:cNvSpPr/>
      </dsp:nvSpPr>
      <dsp:spPr>
        <a:xfrm rot="10800000">
          <a:off x="0" y="1286093"/>
          <a:ext cx="7371292" cy="1298150"/>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Systems which warn the driver and, with no response, automatically take steps to ensure the vehicle stays in its lane (lane keeping assist, LKA/LKS). </a:t>
          </a:r>
        </a:p>
      </dsp:txBody>
      <dsp:txXfrm rot="10800000">
        <a:off x="0" y="1286093"/>
        <a:ext cx="7371292" cy="843499"/>
      </dsp:txXfrm>
    </dsp:sp>
    <dsp:sp modelId="{9A60E519-EB3B-409F-A11F-18A87723580E}">
      <dsp:nvSpPr>
        <dsp:cNvPr id="0" name=""/>
        <dsp:cNvSpPr/>
      </dsp:nvSpPr>
      <dsp:spPr>
        <a:xfrm rot="10800000">
          <a:off x="0" y="603"/>
          <a:ext cx="7371292" cy="1298150"/>
        </a:xfrm>
        <a:prstGeom prst="upArrowCallou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a:t>Lane keep assistance is a mechanism designed to keep the vehicleon the lane when it  begins to move out of its lane. These systems are designed to minimize accidents collisions due to driver error, distractions and drowsiness. </a:t>
          </a:r>
        </a:p>
      </dsp:txBody>
      <dsp:txXfrm rot="10800000">
        <a:off x="0" y="603"/>
        <a:ext cx="7371292" cy="8434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C8796-8D4C-4390-81E3-1A64BA8784D5}">
      <dsp:nvSpPr>
        <dsp:cNvPr id="0" name=""/>
        <dsp:cNvSpPr/>
      </dsp:nvSpPr>
      <dsp:spPr>
        <a:xfrm>
          <a:off x="693730" y="310684"/>
          <a:ext cx="638349" cy="6383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37E2C-6430-4407-8275-4A852FD3B8D8}">
      <dsp:nvSpPr>
        <dsp:cNvPr id="0" name=""/>
        <dsp:cNvSpPr/>
      </dsp:nvSpPr>
      <dsp:spPr>
        <a:xfrm>
          <a:off x="303628" y="1180003"/>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Small, fast, easy-to-use, low-cost, readily-available vision system</a:t>
          </a:r>
          <a:endParaRPr lang="en-US" sz="1100" kern="1200"/>
        </a:p>
      </dsp:txBody>
      <dsp:txXfrm>
        <a:off x="303628" y="1180003"/>
        <a:ext cx="1418554" cy="567421"/>
      </dsp:txXfrm>
    </dsp:sp>
    <dsp:sp modelId="{2978BD2E-54E2-4B74-B88F-011C673D9A85}">
      <dsp:nvSpPr>
        <dsp:cNvPr id="0" name=""/>
        <dsp:cNvSpPr/>
      </dsp:nvSpPr>
      <dsp:spPr>
        <a:xfrm>
          <a:off x="2360532" y="310684"/>
          <a:ext cx="638349" cy="6383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2612F6-52D2-494C-86F1-2B95019BC3E3}">
      <dsp:nvSpPr>
        <dsp:cNvPr id="0" name=""/>
        <dsp:cNvSpPr/>
      </dsp:nvSpPr>
      <dsp:spPr>
        <a:xfrm>
          <a:off x="1970429" y="1180003"/>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Learns to detect objects that you teach it :  </a:t>
          </a:r>
          <a:r>
            <a:rPr lang="en-US" sz="1100" kern="1200"/>
            <a:t>Remembers up to 7 distinct color signatures</a:t>
          </a:r>
        </a:p>
      </dsp:txBody>
      <dsp:txXfrm>
        <a:off x="1970429" y="1180003"/>
        <a:ext cx="1418554" cy="567421"/>
      </dsp:txXfrm>
    </dsp:sp>
    <dsp:sp modelId="{197FC54A-E176-4258-8B5F-A322539CF2EF}">
      <dsp:nvSpPr>
        <dsp:cNvPr id="0" name=""/>
        <dsp:cNvSpPr/>
      </dsp:nvSpPr>
      <dsp:spPr>
        <a:xfrm>
          <a:off x="4027334" y="310684"/>
          <a:ext cx="638349" cy="6383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7DCC70-B851-4F80-B146-70356A5B9AFE}">
      <dsp:nvSpPr>
        <dsp:cNvPr id="0" name=""/>
        <dsp:cNvSpPr/>
      </dsp:nvSpPr>
      <dsp:spPr>
        <a:xfrm>
          <a:off x="3637231" y="1180003"/>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Improved framerate – 60 frames-per-second</a:t>
          </a:r>
          <a:endParaRPr lang="en-US" sz="1100" kern="1200"/>
        </a:p>
      </dsp:txBody>
      <dsp:txXfrm>
        <a:off x="3637231" y="1180003"/>
        <a:ext cx="1418554" cy="567421"/>
      </dsp:txXfrm>
    </dsp:sp>
    <dsp:sp modelId="{ABD353EB-AAEB-4BAF-9279-370C1AB0B025}">
      <dsp:nvSpPr>
        <dsp:cNvPr id="0" name=""/>
        <dsp:cNvSpPr/>
      </dsp:nvSpPr>
      <dsp:spPr>
        <a:xfrm>
          <a:off x="5694135" y="310684"/>
          <a:ext cx="638349" cy="6383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93D124-90B8-460B-8659-11D5E4CC42A0}">
      <dsp:nvSpPr>
        <dsp:cNvPr id="0" name=""/>
        <dsp:cNvSpPr/>
      </dsp:nvSpPr>
      <dsp:spPr>
        <a:xfrm>
          <a:off x="5304033" y="1180003"/>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C/C++ and Python are supported</a:t>
          </a:r>
          <a:endParaRPr lang="en-US" sz="1100" kern="1200"/>
        </a:p>
      </dsp:txBody>
      <dsp:txXfrm>
        <a:off x="5304033" y="1180003"/>
        <a:ext cx="1418554" cy="567421"/>
      </dsp:txXfrm>
    </dsp:sp>
    <dsp:sp modelId="{B38556CA-A578-4B32-A3D4-21C91E0F9FEA}">
      <dsp:nvSpPr>
        <dsp:cNvPr id="0" name=""/>
        <dsp:cNvSpPr/>
      </dsp:nvSpPr>
      <dsp:spPr>
        <a:xfrm>
          <a:off x="1527131" y="2102063"/>
          <a:ext cx="638349" cy="6383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813BDB-0273-48D5-8C3A-E9764E93FF71}">
      <dsp:nvSpPr>
        <dsp:cNvPr id="0" name=""/>
        <dsp:cNvSpPr/>
      </dsp:nvSpPr>
      <dsp:spPr>
        <a:xfrm>
          <a:off x="1137028" y="2971382"/>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dirty="0"/>
            <a:t>Communicates via one of several interfaces: SPI, I2C, UART, USB or analog/digital output</a:t>
          </a:r>
          <a:endParaRPr lang="en-US" sz="1100" kern="1200" dirty="0"/>
        </a:p>
      </dsp:txBody>
      <dsp:txXfrm>
        <a:off x="1137028" y="2971382"/>
        <a:ext cx="1418554" cy="567421"/>
      </dsp:txXfrm>
    </dsp:sp>
    <dsp:sp modelId="{E5A26123-31B3-452F-9217-9A3598B751D9}">
      <dsp:nvSpPr>
        <dsp:cNvPr id="0" name=""/>
        <dsp:cNvSpPr/>
      </dsp:nvSpPr>
      <dsp:spPr>
        <a:xfrm>
          <a:off x="3193933" y="2102063"/>
          <a:ext cx="638349" cy="6383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DC32E-A9A7-4166-B95E-8E0E861A2C0E}">
      <dsp:nvSpPr>
        <dsp:cNvPr id="0" name=""/>
        <dsp:cNvSpPr/>
      </dsp:nvSpPr>
      <dsp:spPr>
        <a:xfrm>
          <a:off x="2803830" y="2971382"/>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Integrated light source</a:t>
          </a:r>
          <a:endParaRPr lang="en-US" sz="1100" kern="1200"/>
        </a:p>
      </dsp:txBody>
      <dsp:txXfrm>
        <a:off x="2803830" y="2971382"/>
        <a:ext cx="1418554" cy="567421"/>
      </dsp:txXfrm>
    </dsp:sp>
    <dsp:sp modelId="{29FF3350-BA40-4046-9ED2-413A07E0BB59}">
      <dsp:nvSpPr>
        <dsp:cNvPr id="0" name=""/>
        <dsp:cNvSpPr/>
      </dsp:nvSpPr>
      <dsp:spPr>
        <a:xfrm>
          <a:off x="4860734" y="2102063"/>
          <a:ext cx="638349" cy="63834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C0CE12-B5AE-4DA1-AB63-77A2C1016318}">
      <dsp:nvSpPr>
        <dsp:cNvPr id="0" name=""/>
        <dsp:cNvSpPr/>
      </dsp:nvSpPr>
      <dsp:spPr>
        <a:xfrm>
          <a:off x="4470632" y="2971382"/>
          <a:ext cx="1418554" cy="5674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Tracking algorithms in addition to color-based object detection</a:t>
          </a:r>
          <a:endParaRPr lang="en-US" sz="1100" kern="1200"/>
        </a:p>
      </dsp:txBody>
      <dsp:txXfrm>
        <a:off x="4470632" y="2971382"/>
        <a:ext cx="1418554" cy="56742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D4111A6-678F-41D3-97D6-C2E37E41AE4C}" type="datetimeFigureOut">
              <a:rPr lang="en-US" smtClean="0"/>
              <a:t>3/27/2023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26D9C43F-1A65-4D91-9427-AAD063B28294}"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00176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111A6-678F-41D3-97D6-C2E37E41AE4C}"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9C43F-1A65-4D91-9427-AAD063B28294}"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8482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111A6-678F-41D3-97D6-C2E37E41AE4C}"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9C43F-1A65-4D91-9427-AAD063B28294}"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0719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4111A6-678F-41D3-97D6-C2E37E41AE4C}"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9C43F-1A65-4D91-9427-AAD063B28294}"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011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D4111A6-678F-41D3-97D6-C2E37E41AE4C}"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9C43F-1A65-4D91-9427-AAD063B28294}"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9345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D4111A6-678F-41D3-97D6-C2E37E41AE4C}"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D9C43F-1A65-4D91-9427-AAD063B28294}"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62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4111A6-678F-41D3-97D6-C2E37E41AE4C}" type="datetimeFigureOut">
              <a:rPr lang="en-US" smtClean="0"/>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D9C43F-1A65-4D91-9427-AAD063B28294}"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99363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4111A6-678F-41D3-97D6-C2E37E41AE4C}"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D9C43F-1A65-4D91-9427-AAD063B28294}"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5371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4111A6-678F-41D3-97D6-C2E37E41AE4C}" type="datetimeFigureOut">
              <a:rPr lang="en-US" smtClean="0"/>
              <a:t>3/27/2023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D9C43F-1A65-4D91-9427-AAD063B28294}" type="slidenum">
              <a:rPr lang="en-US" smtClean="0"/>
              <a:t>‹#›</a:t>
            </a:fld>
            <a:endParaRPr lang="en-US"/>
          </a:p>
        </p:txBody>
      </p:sp>
    </p:spTree>
    <p:extLst>
      <p:ext uri="{BB962C8B-B14F-4D97-AF65-F5344CB8AC3E}">
        <p14:creationId xmlns:p14="http://schemas.microsoft.com/office/powerpoint/2010/main" val="17523934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D4111A6-678F-41D3-97D6-C2E37E41AE4C}"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D9C43F-1A65-4D91-9427-AAD063B28294}"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1791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5D4111A6-678F-41D3-97D6-C2E37E41AE4C}" type="datetimeFigureOut">
              <a:rPr lang="en-US" smtClean="0"/>
              <a:t>3/27/2023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26D9C43F-1A65-4D91-9427-AAD063B28294}"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26709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D4111A6-678F-41D3-97D6-C2E37E41AE4C}" type="datetimeFigureOut">
              <a:rPr lang="en-US" smtClean="0"/>
              <a:t>3/27/2023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6D9C43F-1A65-4D91-9427-AAD063B28294}"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1463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diagramLayout" Target="../diagrams/layout3.xml"/><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24.png"/><Relationship Id="rId5" Type="http://schemas.openxmlformats.org/officeDocument/2006/relationships/diagramColors" Target="../diagrams/colors3.xml"/><Relationship Id="rId10" Type="http://schemas.openxmlformats.org/officeDocument/2006/relationships/image" Target="../media/image23.png"/><Relationship Id="rId4" Type="http://schemas.openxmlformats.org/officeDocument/2006/relationships/diagramQuickStyle" Target="../diagrams/quickStyle3.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computervision.zone/courses/object-following-robot-with-arduino/" TargetMode="External"/><Relationship Id="rId2" Type="http://schemas.openxmlformats.org/officeDocument/2006/relationships/hyperlink" Target="https://www.youtube.com/watch?v=w_krOCBk1D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E77D-DA91-DD15-749E-4A0403BC139F}"/>
              </a:ext>
            </a:extLst>
          </p:cNvPr>
          <p:cNvSpPr>
            <a:spLocks noGrp="1"/>
          </p:cNvSpPr>
          <p:nvPr>
            <p:ph type="ctrTitle"/>
          </p:nvPr>
        </p:nvSpPr>
        <p:spPr>
          <a:xfrm>
            <a:off x="2417780" y="1547949"/>
            <a:ext cx="8637072" cy="1778847"/>
          </a:xfrm>
          <a:noFill/>
        </p:spPr>
        <p:txBody>
          <a:bodyPr>
            <a:noAutofit/>
          </a:bodyPr>
          <a:lstStyle/>
          <a:p>
            <a:pPr algn="ctr"/>
            <a:br>
              <a:rPr lang="en-US" sz="1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br>
              <a:rPr lang="en-US" sz="1800" dirty="0">
                <a:effectLst/>
                <a:latin typeface="Times New Roman" panose="02020603050405020304" pitchFamily="18" charset="0"/>
                <a:ea typeface="Times New Roman" panose="02020603050405020304" pitchFamily="18" charset="0"/>
              </a:rPr>
            </a:br>
            <a:br>
              <a:rPr lang="en-US" sz="2000" b="1" dirty="0">
                <a:latin typeface="Times New Roman" panose="02020603050405020304" pitchFamily="18" charset="0"/>
                <a:ea typeface="Times New Roman" panose="02020603050405020304" pitchFamily="18" charset="0"/>
              </a:rPr>
            </a:br>
            <a:br>
              <a:rPr lang="en-US" sz="2000" b="1" dirty="0">
                <a:latin typeface="Times New Roman" panose="02020603050405020304" pitchFamily="18" charset="0"/>
                <a:ea typeface="Times New Roman" panose="02020603050405020304" pitchFamily="18" charset="0"/>
              </a:rPr>
            </a:br>
            <a:r>
              <a:rPr lang="en-US" sz="1600" b="1" dirty="0">
                <a:latin typeface="Times New Roman" panose="02020603050405020304" pitchFamily="18" charset="0"/>
              </a:rPr>
              <a:t>TERM</a:t>
            </a:r>
            <a:r>
              <a:rPr lang="en-US" sz="2000" b="1" dirty="0">
                <a:latin typeface="Times New Roman" panose="02020603050405020304" pitchFamily="18" charset="0"/>
                <a:ea typeface="Times New Roman" panose="02020603050405020304" pitchFamily="18" charset="0"/>
              </a:rPr>
              <a:t> </a:t>
            </a:r>
            <a:r>
              <a:rPr lang="en-US" sz="1600" b="1" dirty="0">
                <a:latin typeface="Times New Roman" panose="02020603050405020304" pitchFamily="18" charset="0"/>
                <a:ea typeface="Times New Roman" panose="02020603050405020304" pitchFamily="18" charset="0"/>
              </a:rPr>
              <a:t>PROJECT ON:</a:t>
            </a:r>
            <a:br>
              <a:rPr lang="en-US" sz="3200" b="1" dirty="0">
                <a:latin typeface="Times New Roman" panose="02020603050405020304" pitchFamily="18" charset="0"/>
                <a:ea typeface="Times New Roman" panose="02020603050405020304" pitchFamily="18" charset="0"/>
              </a:rPr>
            </a:br>
            <a:r>
              <a:rPr lang="en-US" sz="2000" b="1" u="sng" dirty="0">
                <a:solidFill>
                  <a:srgbClr val="000000"/>
                </a:solidFill>
                <a:effectLst/>
                <a:latin typeface="Times New Roman" panose="02020603050405020304" pitchFamily="18" charset="0"/>
                <a:ea typeface="Times New Roman" panose="02020603050405020304" pitchFamily="18" charset="0"/>
              </a:rPr>
              <a:t>ADAPTIVE CRUISE CONTROL WITH AUTOMATIC SPEED REDUCTION</a:t>
            </a:r>
            <a:br>
              <a:rPr lang="en-US" sz="2000" b="1" dirty="0">
                <a:latin typeface="Times New Roman" panose="02020603050405020304" pitchFamily="18" charset="0"/>
                <a:ea typeface="Times New Roman" panose="02020603050405020304" pitchFamily="18" charset="0"/>
              </a:rPr>
            </a:br>
            <a:br>
              <a:rPr lang="en-US" sz="2000" b="1" dirty="0">
                <a:latin typeface="Times New Roman" panose="02020603050405020304" pitchFamily="18" charset="0"/>
                <a:ea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SUBMITTED TO: Prof. </a:t>
            </a:r>
            <a:r>
              <a:rPr lang="en-US" sz="1200" b="1" dirty="0" err="1">
                <a:latin typeface="Times New Roman" panose="02020603050405020304" pitchFamily="18" charset="0"/>
                <a:cs typeface="Times New Roman" panose="02020603050405020304" pitchFamily="18" charset="0"/>
              </a:rPr>
              <a:t>Nashwan</a:t>
            </a:r>
            <a:r>
              <a:rPr lang="en-US" sz="1200" b="1" dirty="0">
                <a:latin typeface="Times New Roman" panose="02020603050405020304" pitchFamily="18" charset="0"/>
                <a:cs typeface="Times New Roman" panose="02020603050405020304" pitchFamily="18" charset="0"/>
              </a:rPr>
              <a:t> J Sebi</a:t>
            </a:r>
            <a:br>
              <a:rPr lang="en-US" sz="2000" b="1" dirty="0">
                <a:latin typeface="Times New Roman" panose="02020603050405020304" pitchFamily="18" charset="0"/>
                <a:cs typeface="Times New Roman" panose="02020603050405020304" pitchFamily="18" charset="0"/>
              </a:rPr>
            </a:br>
            <a:endParaRPr lang="en-US" sz="2000" b="1" dirty="0">
              <a:effectLst/>
              <a:latin typeface="Times New Roman" panose="02020603050405020304" pitchFamily="18" charset="0"/>
              <a:ea typeface="Times New Roman" panose="02020603050405020304" pitchFamily="18" charset="0"/>
            </a:endParaRPr>
          </a:p>
        </p:txBody>
      </p:sp>
      <p:sp>
        <p:nvSpPr>
          <p:cNvPr id="3" name="Subtitle 2">
            <a:extLst>
              <a:ext uri="{FF2B5EF4-FFF2-40B4-BE49-F238E27FC236}">
                <a16:creationId xmlns:a16="http://schemas.microsoft.com/office/drawing/2014/main" id="{950124DD-9881-DCE8-DFA3-BF7948101582}"/>
              </a:ext>
            </a:extLst>
          </p:cNvPr>
          <p:cNvSpPr>
            <a:spLocks noGrp="1"/>
          </p:cNvSpPr>
          <p:nvPr>
            <p:ph type="subTitle" idx="1"/>
          </p:nvPr>
        </p:nvSpPr>
        <p:spPr>
          <a:xfrm>
            <a:off x="2417780" y="3531204"/>
            <a:ext cx="8973032" cy="1576373"/>
          </a:xfrm>
        </p:spPr>
        <p:txBody>
          <a:bodyPr numCol="1">
            <a:normAutofit/>
          </a:bodyPr>
          <a:lstStyle/>
          <a:p>
            <a:r>
              <a:rPr lang="en-US" sz="1400" b="1" dirty="0">
                <a:latin typeface="Times New Roman" panose="02020603050405020304" pitchFamily="18" charset="0"/>
                <a:cs typeface="Times New Roman" panose="02020603050405020304" pitchFamily="18" charset="0"/>
              </a:rPr>
              <a:t>SUBMITTED BY:                                                                                          SUBMITTED ON : </a:t>
            </a:r>
          </a:p>
          <a:p>
            <a:r>
              <a:rPr lang="en-US" sz="1400" b="1" dirty="0">
                <a:latin typeface="Times New Roman" panose="02020603050405020304" pitchFamily="18" charset="0"/>
                <a:cs typeface="Times New Roman" panose="02020603050405020304" pitchFamily="18" charset="0"/>
              </a:rPr>
              <a:t>GROUP J</a:t>
            </a:r>
          </a:p>
          <a:p>
            <a:r>
              <a:rPr lang="en-US" sz="1400" b="1" dirty="0">
                <a:latin typeface="Times New Roman" panose="02020603050405020304" pitchFamily="18" charset="0"/>
                <a:cs typeface="Times New Roman" panose="02020603050405020304" pitchFamily="18" charset="0"/>
              </a:rPr>
              <a:t>UNNIMAYA KARUTHEDATH</a:t>
            </a:r>
          </a:p>
          <a:p>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Niranjan </a:t>
            </a:r>
            <a:r>
              <a:rPr lang="en-US" sz="1400" b="1" dirty="0" err="1">
                <a:effectLst/>
                <a:latin typeface="Times New Roman" panose="02020603050405020304" pitchFamily="18" charset="0"/>
                <a:ea typeface="Times New Roman" panose="02020603050405020304" pitchFamily="18" charset="0"/>
                <a:cs typeface="Times New Roman" panose="02020603050405020304" pitchFamily="18" charset="0"/>
              </a:rPr>
              <a:t>Chennasamudram</a:t>
            </a: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 Balaji</a:t>
            </a:r>
          </a:p>
        </p:txBody>
      </p:sp>
      <p:grpSp>
        <p:nvGrpSpPr>
          <p:cNvPr id="6" name="Group 5">
            <a:extLst>
              <a:ext uri="{FF2B5EF4-FFF2-40B4-BE49-F238E27FC236}">
                <a16:creationId xmlns:a16="http://schemas.microsoft.com/office/drawing/2014/main" id="{8F2D5FCD-7530-1F8B-3B10-E1F959552397}"/>
              </a:ext>
            </a:extLst>
          </p:cNvPr>
          <p:cNvGrpSpPr/>
          <p:nvPr/>
        </p:nvGrpSpPr>
        <p:grpSpPr>
          <a:xfrm>
            <a:off x="4201705" y="102904"/>
            <a:ext cx="3035118" cy="1085816"/>
            <a:chOff x="3835400" y="1313686"/>
            <a:chExt cx="4314824" cy="1734483"/>
          </a:xfrm>
        </p:grpSpPr>
        <p:pic>
          <p:nvPicPr>
            <p:cNvPr id="4" name="Picture 3" descr="OU Motto, Seal and Logo - About Oakland University - Oakland University">
              <a:extLst>
                <a:ext uri="{FF2B5EF4-FFF2-40B4-BE49-F238E27FC236}">
                  <a16:creationId xmlns:a16="http://schemas.microsoft.com/office/drawing/2014/main" id="{2084D7EF-3C20-EA98-1A3D-CF22C82E21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27645" y="1313686"/>
              <a:ext cx="3368675" cy="1333500"/>
            </a:xfrm>
            <a:prstGeom prst="rect">
              <a:avLst/>
            </a:prstGeom>
            <a:noFill/>
            <a:ln>
              <a:noFill/>
            </a:ln>
          </p:spPr>
        </p:pic>
        <p:sp>
          <p:nvSpPr>
            <p:cNvPr id="5" name="TextBox 4">
              <a:extLst>
                <a:ext uri="{FF2B5EF4-FFF2-40B4-BE49-F238E27FC236}">
                  <a16:creationId xmlns:a16="http://schemas.microsoft.com/office/drawing/2014/main" id="{2691FEF9-3C83-23E7-B232-34E88E5F7B6E}"/>
                </a:ext>
              </a:extLst>
            </p:cNvPr>
            <p:cNvSpPr txBox="1"/>
            <p:nvPr/>
          </p:nvSpPr>
          <p:spPr>
            <a:xfrm>
              <a:off x="3835400" y="2586504"/>
              <a:ext cx="4314824" cy="461665"/>
            </a:xfrm>
            <a:prstGeom prst="rect">
              <a:avLst/>
            </a:prstGeom>
            <a:noFill/>
          </p:spPr>
          <p:txBody>
            <a:bodyPr wrap="square" rtlCol="0">
              <a:spAutoFit/>
            </a:bodyPr>
            <a:lstStyle/>
            <a:p>
              <a:pPr algn="ct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School of Engineering and </a:t>
              </a:r>
              <a:br>
                <a:rPr lang="en-US" sz="1200" dirty="0">
                  <a:effectLst/>
                  <a:latin typeface="Calibri" panose="020F0502020204030204" pitchFamily="34" charset="0"/>
                  <a:ea typeface="Calibri" panose="020F0502020204030204" pitchFamily="34" charset="0"/>
                  <a:cs typeface="Times New Roman" panose="02020603050405020304" pitchFamily="18" charset="0"/>
                </a:rPr>
              </a:br>
              <a:r>
                <a:rPr lang="en-US" sz="1200" b="1" dirty="0">
                  <a:effectLst/>
                  <a:latin typeface="Times New Roman" panose="02020603050405020304" pitchFamily="18" charset="0"/>
                  <a:ea typeface="Calibri" panose="020F0502020204030204" pitchFamily="34" charset="0"/>
                  <a:cs typeface="Times New Roman" panose="02020603050405020304" pitchFamily="18" charset="0"/>
                </a:rPr>
                <a:t>Computer Science</a:t>
              </a:r>
              <a:endParaRPr lang="en-US" sz="1200" dirty="0"/>
            </a:p>
          </p:txBody>
        </p:sp>
      </p:grpSp>
      <p:sp>
        <p:nvSpPr>
          <p:cNvPr id="8" name="TextBox 7">
            <a:extLst>
              <a:ext uri="{FF2B5EF4-FFF2-40B4-BE49-F238E27FC236}">
                <a16:creationId xmlns:a16="http://schemas.microsoft.com/office/drawing/2014/main" id="{96372722-F632-1A39-9DC8-7CAF2301109A}"/>
              </a:ext>
            </a:extLst>
          </p:cNvPr>
          <p:cNvSpPr txBox="1"/>
          <p:nvPr/>
        </p:nvSpPr>
        <p:spPr>
          <a:xfrm>
            <a:off x="9310335" y="389434"/>
            <a:ext cx="2768453" cy="954107"/>
          </a:xfrm>
          <a:prstGeom prst="rect">
            <a:avLst/>
          </a:prstGeom>
          <a:noFill/>
        </p:spPr>
        <p:txBody>
          <a:bodyPr wrap="square" rtlCol="0">
            <a:spAutoFit/>
          </a:bodyPr>
          <a:lstStyle/>
          <a:p>
            <a:pPr algn="ctr"/>
            <a:r>
              <a:rPr lang="en-US" sz="1400" b="1" dirty="0">
                <a:solidFill>
                  <a:srgbClr val="000000"/>
                </a:solidFill>
                <a:effectLst/>
                <a:latin typeface="Times New Roman" panose="02020603050405020304" pitchFamily="18" charset="0"/>
                <a:ea typeface="Times New Roman" panose="02020603050405020304" pitchFamily="18" charset="0"/>
              </a:rPr>
              <a:t>WINTER 2023</a:t>
            </a:r>
            <a:br>
              <a:rPr lang="en-US" sz="1400" dirty="0">
                <a:effectLst/>
                <a:latin typeface="Times New Roman" panose="02020603050405020304" pitchFamily="18" charset="0"/>
                <a:ea typeface="Times New Roman" panose="02020603050405020304" pitchFamily="18" charset="0"/>
              </a:rPr>
            </a:br>
            <a:r>
              <a:rPr lang="en-US" sz="1400" b="1" dirty="0">
                <a:solidFill>
                  <a:srgbClr val="000000"/>
                </a:solidFill>
                <a:effectLst/>
                <a:latin typeface="Times New Roman" panose="02020603050405020304" pitchFamily="18" charset="0"/>
                <a:ea typeface="Times New Roman" panose="02020603050405020304" pitchFamily="18" charset="0"/>
              </a:rPr>
              <a:t>ECE 5415</a:t>
            </a:r>
          </a:p>
          <a:p>
            <a:pPr algn="ctr"/>
            <a:r>
              <a:rPr lang="en-US" sz="1400" b="1" dirty="0">
                <a:solidFill>
                  <a:srgbClr val="000000"/>
                </a:solidFill>
                <a:latin typeface="Times New Roman" panose="02020603050405020304" pitchFamily="18" charset="0"/>
              </a:rPr>
              <a:t>MICROCOMPUTER BASED CONTROL SYSTEMS</a:t>
            </a:r>
            <a:endParaRPr lang="en-US" sz="1400" dirty="0"/>
          </a:p>
        </p:txBody>
      </p:sp>
    </p:spTree>
    <p:extLst>
      <p:ext uri="{BB962C8B-B14F-4D97-AF65-F5344CB8AC3E}">
        <p14:creationId xmlns:p14="http://schemas.microsoft.com/office/powerpoint/2010/main" val="2708860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7620-BEF4-33E8-4C5E-0AD220B64F14}"/>
              </a:ext>
            </a:extLst>
          </p:cNvPr>
          <p:cNvSpPr>
            <a:spLocks noGrp="1"/>
          </p:cNvSpPr>
          <p:nvPr>
            <p:ph type="title"/>
          </p:nvPr>
        </p:nvSpPr>
        <p:spPr>
          <a:xfrm>
            <a:off x="1451578" y="784349"/>
            <a:ext cx="9603275" cy="416858"/>
          </a:xfrm>
        </p:spPr>
        <p:txBody>
          <a:bodyPr>
            <a:normAutofit fontScale="90000"/>
          </a:bodyPr>
          <a:lstStyle/>
          <a:p>
            <a:r>
              <a:rPr lang="en-US" dirty="0"/>
              <a:t>Pixy 2</a:t>
            </a:r>
          </a:p>
        </p:txBody>
      </p:sp>
      <p:graphicFrame>
        <p:nvGraphicFramePr>
          <p:cNvPr id="9" name="Content Placeholder 2">
            <a:extLst>
              <a:ext uri="{FF2B5EF4-FFF2-40B4-BE49-F238E27FC236}">
                <a16:creationId xmlns:a16="http://schemas.microsoft.com/office/drawing/2014/main" id="{B061FADC-F83C-D32E-7758-C0ED3E2414CC}"/>
              </a:ext>
            </a:extLst>
          </p:cNvPr>
          <p:cNvGraphicFramePr>
            <a:graphicFrameLocks noGrp="1"/>
          </p:cNvGraphicFramePr>
          <p:nvPr>
            <p:ph idx="1"/>
            <p:extLst>
              <p:ext uri="{D42A27DB-BD31-4B8C-83A1-F6EECF244321}">
                <p14:modId xmlns:p14="http://schemas.microsoft.com/office/powerpoint/2010/main" val="2391092424"/>
              </p:ext>
            </p:extLst>
          </p:nvPr>
        </p:nvGraphicFramePr>
        <p:xfrm>
          <a:off x="1451578" y="2015733"/>
          <a:ext cx="7026216" cy="38494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Robot">
            <a:extLst>
              <a:ext uri="{FF2B5EF4-FFF2-40B4-BE49-F238E27FC236}">
                <a16:creationId xmlns:a16="http://schemas.microsoft.com/office/drawing/2014/main" id="{74388899-555D-AE38-672E-1BAEA77798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66326" y="-208751"/>
            <a:ext cx="2224485" cy="2224485"/>
          </a:xfrm>
          <a:prstGeom prst="rect">
            <a:avLst/>
          </a:prstGeom>
        </p:spPr>
      </p:pic>
      <p:sp>
        <p:nvSpPr>
          <p:cNvPr id="5" name="TextBox 4">
            <a:extLst>
              <a:ext uri="{FF2B5EF4-FFF2-40B4-BE49-F238E27FC236}">
                <a16:creationId xmlns:a16="http://schemas.microsoft.com/office/drawing/2014/main" id="{24EA8E7D-7BEB-6B22-1DC9-496E95BCA38C}"/>
              </a:ext>
            </a:extLst>
          </p:cNvPr>
          <p:cNvSpPr txBox="1"/>
          <p:nvPr/>
        </p:nvSpPr>
        <p:spPr>
          <a:xfrm>
            <a:off x="8790214" y="2386204"/>
            <a:ext cx="3298372" cy="2677656"/>
          </a:xfrm>
          <a:prstGeom prst="rect">
            <a:avLst/>
          </a:prstGeom>
          <a:noFill/>
        </p:spPr>
        <p:txBody>
          <a:bodyPr wrap="square">
            <a:spAutoFit/>
          </a:bodyPr>
          <a:lstStyle/>
          <a:p>
            <a:pPr marL="285750" indent="-285750">
              <a:buFont typeface="Arial" panose="020B0604020202020204" pitchFamily="34" charset="0"/>
              <a:buChar char="•"/>
            </a:pPr>
            <a:r>
              <a:rPr lang="en-US" sz="1400" dirty="0"/>
              <a:t>Pixy2 has new algorithms that detect and track lines for use with line-following robots. </a:t>
            </a:r>
          </a:p>
          <a:p>
            <a:pPr marL="285750" indent="-285750">
              <a:buFont typeface="Arial" panose="020B0604020202020204" pitchFamily="34" charset="0"/>
              <a:buChar char="•"/>
            </a:pPr>
            <a:r>
              <a:rPr lang="en-US" sz="1400" dirty="0"/>
              <a:t>Pixy2 can be used to do lane keeping. </a:t>
            </a:r>
          </a:p>
          <a:p>
            <a:pPr marL="285750" indent="-285750">
              <a:buFont typeface="Arial" panose="020B0604020202020204" pitchFamily="34" charset="0"/>
              <a:buChar char="•"/>
            </a:pPr>
            <a:r>
              <a:rPr lang="en-US" sz="1400" dirty="0"/>
              <a:t>The new algorithms can detect intersections and “road signs” as well.</a:t>
            </a:r>
          </a:p>
          <a:p>
            <a:pPr marL="285750" indent="-285750">
              <a:buFont typeface="Arial" panose="020B0604020202020204" pitchFamily="34" charset="0"/>
              <a:buChar char="•"/>
            </a:pPr>
            <a:r>
              <a:rPr lang="en-US" sz="1400" dirty="0"/>
              <a:t>The road signs can tell your robot what to do, such as turn left, turn right, slow down, etc. </a:t>
            </a:r>
          </a:p>
          <a:p>
            <a:pPr marL="285750" indent="-285750">
              <a:buFont typeface="Arial" panose="020B0604020202020204" pitchFamily="34" charset="0"/>
              <a:buChar char="•"/>
            </a:pPr>
            <a:r>
              <a:rPr lang="en-US" sz="1400" dirty="0"/>
              <a:t>Pixy2 can detect and decode </a:t>
            </a:r>
            <a:r>
              <a:rPr lang="en-US" sz="1400" dirty="0" err="1"/>
              <a:t>ColorCodes</a:t>
            </a:r>
            <a:r>
              <a:rPr lang="en-US" sz="1400" dirty="0"/>
              <a:t> and present them as special objects</a:t>
            </a:r>
          </a:p>
        </p:txBody>
      </p:sp>
      <p:grpSp>
        <p:nvGrpSpPr>
          <p:cNvPr id="16" name="Group 15">
            <a:extLst>
              <a:ext uri="{FF2B5EF4-FFF2-40B4-BE49-F238E27FC236}">
                <a16:creationId xmlns:a16="http://schemas.microsoft.com/office/drawing/2014/main" id="{01E1A4C1-203B-CA9A-5E72-E9ED177A6069}"/>
              </a:ext>
            </a:extLst>
          </p:cNvPr>
          <p:cNvGrpSpPr/>
          <p:nvPr/>
        </p:nvGrpSpPr>
        <p:grpSpPr>
          <a:xfrm>
            <a:off x="3876668" y="188892"/>
            <a:ext cx="3675546" cy="1343959"/>
            <a:chOff x="3876668" y="188892"/>
            <a:chExt cx="3675546" cy="1343959"/>
          </a:xfrm>
        </p:grpSpPr>
        <p:pic>
          <p:nvPicPr>
            <p:cNvPr id="11" name="Picture 10">
              <a:extLst>
                <a:ext uri="{FF2B5EF4-FFF2-40B4-BE49-F238E27FC236}">
                  <a16:creationId xmlns:a16="http://schemas.microsoft.com/office/drawing/2014/main" id="{AAA6D11E-FC0F-4DA7-D232-71D57B47FEAA}"/>
                </a:ext>
              </a:extLst>
            </p:cNvPr>
            <p:cNvPicPr>
              <a:picLocks noChangeAspect="1"/>
            </p:cNvPicPr>
            <p:nvPr/>
          </p:nvPicPr>
          <p:blipFill>
            <a:blip r:embed="rId9"/>
            <a:stretch>
              <a:fillRect/>
            </a:stretch>
          </p:blipFill>
          <p:spPr>
            <a:xfrm>
              <a:off x="3876668" y="188892"/>
              <a:ext cx="1337590" cy="1343959"/>
            </a:xfrm>
            <a:prstGeom prst="rect">
              <a:avLst/>
            </a:prstGeom>
          </p:spPr>
        </p:pic>
        <p:pic>
          <p:nvPicPr>
            <p:cNvPr id="13" name="Picture 12">
              <a:extLst>
                <a:ext uri="{FF2B5EF4-FFF2-40B4-BE49-F238E27FC236}">
                  <a16:creationId xmlns:a16="http://schemas.microsoft.com/office/drawing/2014/main" id="{525AF371-A426-1146-654D-D32A74AEFF2B}"/>
                </a:ext>
              </a:extLst>
            </p:cNvPr>
            <p:cNvPicPr>
              <a:picLocks noChangeAspect="1"/>
            </p:cNvPicPr>
            <p:nvPr/>
          </p:nvPicPr>
          <p:blipFill>
            <a:blip r:embed="rId10"/>
            <a:stretch>
              <a:fillRect/>
            </a:stretch>
          </p:blipFill>
          <p:spPr>
            <a:xfrm>
              <a:off x="6248174" y="188892"/>
              <a:ext cx="1304040" cy="1343959"/>
            </a:xfrm>
            <a:prstGeom prst="rect">
              <a:avLst/>
            </a:prstGeom>
          </p:spPr>
        </p:pic>
        <p:pic>
          <p:nvPicPr>
            <p:cNvPr id="15" name="Graphic 14" descr="Chevron arrows with solid fill">
              <a:extLst>
                <a:ext uri="{FF2B5EF4-FFF2-40B4-BE49-F238E27FC236}">
                  <a16:creationId xmlns:a16="http://schemas.microsoft.com/office/drawing/2014/main" id="{185979DB-240B-2015-B76A-50C2768968A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74016" y="446291"/>
              <a:ext cx="914400" cy="914400"/>
            </a:xfrm>
            <a:prstGeom prst="rect">
              <a:avLst/>
            </a:prstGeom>
          </p:spPr>
        </p:pic>
      </p:grpSp>
    </p:spTree>
    <p:extLst>
      <p:ext uri="{BB962C8B-B14F-4D97-AF65-F5344CB8AC3E}">
        <p14:creationId xmlns:p14="http://schemas.microsoft.com/office/powerpoint/2010/main" val="2978565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8A8177F7-66F2-906D-D0CB-88634712E18E}"/>
              </a:ext>
            </a:extLst>
          </p:cNvPr>
          <p:cNvSpPr>
            <a:spLocks noGrp="1"/>
          </p:cNvSpPr>
          <p:nvPr>
            <p:ph type="title"/>
          </p:nvPr>
        </p:nvSpPr>
        <p:spPr>
          <a:xfrm>
            <a:off x="1451580" y="804520"/>
            <a:ext cx="4176511" cy="1049235"/>
          </a:xfrm>
        </p:spPr>
        <p:txBody>
          <a:bodyPr>
            <a:normAutofit/>
          </a:bodyPr>
          <a:lstStyle/>
          <a:p>
            <a:r>
              <a:rPr lang="en-US" dirty="0"/>
              <a:t>Line tracking using PIXY2</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ECBF284B-1AAA-BED5-ACCC-93342E665ECF}"/>
              </a:ext>
            </a:extLst>
          </p:cNvPr>
          <p:cNvSpPr>
            <a:spLocks noGrp="1"/>
          </p:cNvSpPr>
          <p:nvPr>
            <p:ph idx="1"/>
          </p:nvPr>
        </p:nvSpPr>
        <p:spPr>
          <a:xfrm>
            <a:off x="1451580" y="2015732"/>
            <a:ext cx="10318054" cy="3620888"/>
          </a:xfrm>
        </p:spPr>
        <p:txBody>
          <a:bodyPr>
            <a:normAutofit/>
          </a:bodyPr>
          <a:lstStyle/>
          <a:p>
            <a:pPr>
              <a:lnSpc>
                <a:spcPct val="110000"/>
              </a:lnSpc>
            </a:pPr>
            <a:r>
              <a:rPr lang="en-US" sz="1600" b="0" i="0" dirty="0">
                <a:effectLst/>
                <a:latin typeface="Arial" panose="020B0604020202020204" pitchFamily="34" charset="0"/>
              </a:rPr>
              <a:t>Pixy2 uses image (array) sensor for  line-following .</a:t>
            </a:r>
          </a:p>
          <a:p>
            <a:pPr>
              <a:lnSpc>
                <a:spcPct val="110000"/>
              </a:lnSpc>
            </a:pPr>
            <a:r>
              <a:rPr lang="en-US" sz="1600" b="0" i="0" dirty="0">
                <a:effectLst/>
                <a:latin typeface="Arial" panose="020B0604020202020204" pitchFamily="34" charset="0"/>
              </a:rPr>
              <a:t> Each of Pixy2's camera frames takes in information about the line being followed, its direction, other lines, and any intersections that these lines may form. </a:t>
            </a:r>
          </a:p>
          <a:p>
            <a:pPr>
              <a:lnSpc>
                <a:spcPct val="110000"/>
              </a:lnSpc>
            </a:pPr>
            <a:r>
              <a:rPr lang="en-US" sz="1600" dirty="0">
                <a:latin typeface="Arial" panose="020B0604020202020204" pitchFamily="34" charset="0"/>
              </a:rPr>
              <a:t>C</a:t>
            </a:r>
            <a:r>
              <a:rPr lang="en-US" sz="1600" b="0" i="0" dirty="0">
                <a:effectLst/>
                <a:latin typeface="Arial" panose="020B0604020202020204" pitchFamily="34" charset="0"/>
              </a:rPr>
              <a:t>an also read simple barcodes, which can inform your robot what it should do – turn left, turn right, slow down, etc.</a:t>
            </a:r>
          </a:p>
          <a:p>
            <a:pPr>
              <a:lnSpc>
                <a:spcPct val="110000"/>
              </a:lnSpc>
            </a:pPr>
            <a:r>
              <a:rPr lang="en-US" sz="1600" b="0" i="0" dirty="0">
                <a:effectLst/>
                <a:latin typeface="Arial" panose="020B0604020202020204" pitchFamily="34" charset="0"/>
              </a:rPr>
              <a:t>Pixy2's algorithms can detect dark lines on a light background or vice-versa.</a:t>
            </a:r>
          </a:p>
          <a:p>
            <a:pPr>
              <a:lnSpc>
                <a:spcPct val="110000"/>
              </a:lnSpc>
            </a:pPr>
            <a:r>
              <a:rPr lang="en-US" sz="1600" b="0" i="0" dirty="0">
                <a:effectLst/>
                <a:latin typeface="Arial" panose="020B0604020202020204" pitchFamily="34" charset="0"/>
              </a:rPr>
              <a:t>Pixy2 tracks each line, determining where each line moves in subsequent frames, so the line your robot is following remains so unless you tell it otherwise. The line your robot is currently following is called the </a:t>
            </a:r>
            <a:r>
              <a:rPr lang="en-US" sz="1600" b="1" i="0" dirty="0">
                <a:effectLst/>
                <a:latin typeface="Arial" panose="020B0604020202020204" pitchFamily="34" charset="0"/>
              </a:rPr>
              <a:t>Vector</a:t>
            </a:r>
            <a:r>
              <a:rPr lang="en-US" sz="1600" b="0" i="0" dirty="0">
                <a:effectLst/>
                <a:latin typeface="Arial" panose="020B0604020202020204" pitchFamily="34" charset="0"/>
              </a:rPr>
              <a:t>. </a:t>
            </a:r>
          </a:p>
          <a:p>
            <a:pPr>
              <a:lnSpc>
                <a:spcPct val="110000"/>
              </a:lnSpc>
            </a:pPr>
            <a:br>
              <a:rPr lang="en-US" sz="1600" dirty="0"/>
            </a:br>
            <a:r>
              <a:rPr lang="en-US" sz="1600" b="0" i="0" dirty="0">
                <a:effectLst/>
                <a:latin typeface="Arial" panose="020B0604020202020204" pitchFamily="34" charset="0"/>
              </a:rPr>
              <a:t>Pixy2 has an integrated light source for when the lighting needs a boost. </a:t>
            </a:r>
            <a:endParaRPr lang="en-US" sz="1600" dirty="0">
              <a:latin typeface="Calibri" panose="020F0502020204030204" pitchFamily="34" charset="0"/>
            </a:endParaRPr>
          </a:p>
        </p:txBody>
      </p:sp>
      <p:pic>
        <p:nvPicPr>
          <p:cNvPr id="7" name="Graphic 6" descr="Security Camera">
            <a:extLst>
              <a:ext uri="{FF2B5EF4-FFF2-40B4-BE49-F238E27FC236}">
                <a16:creationId xmlns:a16="http://schemas.microsoft.com/office/drawing/2014/main" id="{A870D0FF-8D01-C919-8CFF-686DAEF7B9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43528" y="218895"/>
            <a:ext cx="1789151" cy="1789151"/>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73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7157C7B-5BD6-404A-9073-673C1198EF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4BC347-8964-476D-89D3-92BAE6D56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14" name="Straight Connector 13">
            <a:extLst>
              <a:ext uri="{FF2B5EF4-FFF2-40B4-BE49-F238E27FC236}">
                <a16:creationId xmlns:a16="http://schemas.microsoft.com/office/drawing/2014/main" id="{A528BB2E-BE2B-416D-A6B3-28D6574248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C7363FD1-1B41-5269-9AC8-1C395CC1A2C3}"/>
              </a:ext>
            </a:extLst>
          </p:cNvPr>
          <p:cNvSpPr>
            <a:spLocks noGrp="1"/>
          </p:cNvSpPr>
          <p:nvPr>
            <p:ph type="title"/>
          </p:nvPr>
        </p:nvSpPr>
        <p:spPr>
          <a:xfrm>
            <a:off x="1451581" y="2082800"/>
            <a:ext cx="3272094" cy="2085578"/>
          </a:xfrm>
        </p:spPr>
        <p:txBody>
          <a:bodyPr anchor="b">
            <a:normAutofit/>
          </a:bodyPr>
          <a:lstStyle/>
          <a:p>
            <a:r>
              <a:rPr lang="en-US" dirty="0" err="1"/>
              <a:t>Hc</a:t>
            </a:r>
            <a:r>
              <a:rPr lang="en-US" dirty="0"/>
              <a:t> sr04 ultrasonic sensor</a:t>
            </a:r>
          </a:p>
        </p:txBody>
      </p:sp>
      <p:sp>
        <p:nvSpPr>
          <p:cNvPr id="3" name="Content Placeholder 2">
            <a:extLst>
              <a:ext uri="{FF2B5EF4-FFF2-40B4-BE49-F238E27FC236}">
                <a16:creationId xmlns:a16="http://schemas.microsoft.com/office/drawing/2014/main" id="{56F7F408-5DCD-0CD3-5825-EABEFF288835}"/>
              </a:ext>
            </a:extLst>
          </p:cNvPr>
          <p:cNvSpPr>
            <a:spLocks noGrp="1"/>
          </p:cNvSpPr>
          <p:nvPr>
            <p:ph idx="1"/>
          </p:nvPr>
        </p:nvSpPr>
        <p:spPr>
          <a:xfrm>
            <a:off x="5040223" y="798973"/>
            <a:ext cx="6879634" cy="2727997"/>
          </a:xfrm>
        </p:spPr>
        <p:txBody>
          <a:bodyPr>
            <a:noAutofit/>
          </a:bodyPr>
          <a:lstStyle/>
          <a:p>
            <a:pPr>
              <a:lnSpc>
                <a:spcPct val="110000"/>
              </a:lnSpc>
            </a:pPr>
            <a:r>
              <a:rPr lang="en-US" sz="1600" dirty="0">
                <a:latin typeface="Arial" panose="020B0604020202020204" pitchFamily="34" charset="0"/>
              </a:rPr>
              <a:t>HC-SR04 ultrasonic distance sensor actually consists of two ultrasonic transducers.</a:t>
            </a:r>
          </a:p>
          <a:p>
            <a:pPr>
              <a:lnSpc>
                <a:spcPct val="110000"/>
              </a:lnSpc>
            </a:pPr>
            <a:r>
              <a:rPr lang="en-US" sz="1600" b="0" i="0" dirty="0">
                <a:effectLst/>
                <a:latin typeface="Segoe UI" panose="020B0502040204020203" pitchFamily="34" charset="0"/>
              </a:rPr>
              <a:t>One acts as a transmitter that converts the electrical signal into 40 </a:t>
            </a:r>
            <a:r>
              <a:rPr lang="en-US" sz="1600" b="0" i="0" dirty="0" err="1">
                <a:effectLst/>
                <a:latin typeface="Segoe UI" panose="020B0502040204020203" pitchFamily="34" charset="0"/>
              </a:rPr>
              <a:t>KHz</a:t>
            </a:r>
            <a:r>
              <a:rPr lang="en-US" sz="1600" b="0" i="0" dirty="0">
                <a:effectLst/>
                <a:latin typeface="Segoe UI" panose="020B0502040204020203" pitchFamily="34" charset="0"/>
              </a:rPr>
              <a:t> ultrasonic sound pulses. The other acts as a receiver and listens for the transmitted pulses.</a:t>
            </a:r>
            <a:endParaRPr lang="en-US" sz="1600" b="0" i="0" dirty="0">
              <a:effectLst/>
              <a:latin typeface="Arial" panose="020B0604020202020204" pitchFamily="34" charset="0"/>
            </a:endParaRPr>
          </a:p>
          <a:p>
            <a:pPr>
              <a:lnSpc>
                <a:spcPct val="110000"/>
              </a:lnSpc>
            </a:pPr>
            <a:r>
              <a:rPr lang="en-US" sz="1600" b="0" i="0" dirty="0">
                <a:effectLst/>
                <a:latin typeface="Segoe UI" panose="020B0502040204020203" pitchFamily="34" charset="0"/>
              </a:rPr>
              <a:t>When the receiver receives these pulses, it produces an output pulse whose width is proportional to the distance of the object in front.</a:t>
            </a:r>
            <a:endParaRPr lang="en-US" sz="1600" dirty="0">
              <a:latin typeface="Arial" panose="020B0604020202020204" pitchFamily="34" charset="0"/>
            </a:endParaRPr>
          </a:p>
          <a:p>
            <a:pPr>
              <a:lnSpc>
                <a:spcPct val="110000"/>
              </a:lnSpc>
            </a:pPr>
            <a:r>
              <a:rPr lang="en-US" sz="1600" b="0" i="0" dirty="0">
                <a:effectLst/>
                <a:latin typeface="Segoe UI" panose="020B0502040204020203" pitchFamily="34" charset="0"/>
              </a:rPr>
              <a:t>This sensor provides excellent non-contact range detection between 2 cm to 400 cm (~13 feet) with an accuracy of 3 mm.</a:t>
            </a:r>
            <a:endParaRPr lang="en-US" sz="1600" dirty="0">
              <a:latin typeface="Arial" panose="020B0604020202020204" pitchFamily="34" charset="0"/>
            </a:endParaRPr>
          </a:p>
        </p:txBody>
      </p:sp>
      <p:pic>
        <p:nvPicPr>
          <p:cNvPr id="5" name="Picture 4">
            <a:extLst>
              <a:ext uri="{FF2B5EF4-FFF2-40B4-BE49-F238E27FC236}">
                <a16:creationId xmlns:a16="http://schemas.microsoft.com/office/drawing/2014/main" id="{BA782AD1-24FB-BDD5-645E-E0FE26A4FF35}"/>
              </a:ext>
            </a:extLst>
          </p:cNvPr>
          <p:cNvPicPr>
            <a:picLocks noChangeAspect="1"/>
          </p:cNvPicPr>
          <p:nvPr/>
        </p:nvPicPr>
        <p:blipFill>
          <a:blip r:embed="rId2"/>
          <a:stretch>
            <a:fillRect/>
          </a:stretch>
        </p:blipFill>
        <p:spPr>
          <a:xfrm>
            <a:off x="5041969" y="3816609"/>
            <a:ext cx="6012885" cy="1503219"/>
          </a:xfrm>
          <a:prstGeom prst="rect">
            <a:avLst/>
          </a:prstGeom>
        </p:spPr>
      </p:pic>
      <p:pic>
        <p:nvPicPr>
          <p:cNvPr id="16" name="Picture 15">
            <a:extLst>
              <a:ext uri="{FF2B5EF4-FFF2-40B4-BE49-F238E27FC236}">
                <a16:creationId xmlns:a16="http://schemas.microsoft.com/office/drawing/2014/main" id="{5970D13F-8358-42A9-9237-91B5B4DDA4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06BFB317-A03A-48CB-B03E-4504961FA02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657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16994-6ADC-CBCD-8B24-59C21E248142}"/>
              </a:ext>
            </a:extLst>
          </p:cNvPr>
          <p:cNvSpPr>
            <a:spLocks noGrp="1"/>
          </p:cNvSpPr>
          <p:nvPr>
            <p:ph type="title"/>
          </p:nvPr>
        </p:nvSpPr>
        <p:spPr/>
        <p:txBody>
          <a:bodyPr/>
          <a:lstStyle/>
          <a:p>
            <a:r>
              <a:rPr lang="en-US" dirty="0"/>
              <a:t>LM393 SPEED SENSOR MODULE</a:t>
            </a:r>
          </a:p>
        </p:txBody>
      </p:sp>
      <p:sp>
        <p:nvSpPr>
          <p:cNvPr id="3" name="Content Placeholder 2">
            <a:extLst>
              <a:ext uri="{FF2B5EF4-FFF2-40B4-BE49-F238E27FC236}">
                <a16:creationId xmlns:a16="http://schemas.microsoft.com/office/drawing/2014/main" id="{F75CCB96-BB54-202A-CEC7-D6D6ACE5CA69}"/>
              </a:ext>
            </a:extLst>
          </p:cNvPr>
          <p:cNvSpPr>
            <a:spLocks noGrp="1"/>
          </p:cNvSpPr>
          <p:nvPr>
            <p:ph idx="1"/>
          </p:nvPr>
        </p:nvSpPr>
        <p:spPr>
          <a:xfrm>
            <a:off x="1451580" y="2015732"/>
            <a:ext cx="6821564" cy="3450613"/>
          </a:xfrm>
        </p:spPr>
        <p:txBody>
          <a:bodyPr>
            <a:normAutofit fontScale="77500" lnSpcReduction="20000"/>
          </a:bodyPr>
          <a:lstStyle/>
          <a:p>
            <a:r>
              <a:rPr lang="en-US" b="0" i="0" dirty="0">
                <a:solidFill>
                  <a:srgbClr val="000000"/>
                </a:solidFill>
                <a:effectLst/>
                <a:latin typeface="Open Sans" panose="020B0606030504020204" pitchFamily="34" charset="0"/>
              </a:rPr>
              <a:t>The sensor part of the LM393 Speed Sensor module consists of an Infrared LED and an NPN Photo Transistor</a:t>
            </a:r>
          </a:p>
          <a:p>
            <a:r>
              <a:rPr lang="en-US" b="0" i="0" dirty="0">
                <a:solidFill>
                  <a:srgbClr val="000000"/>
                </a:solidFill>
                <a:effectLst/>
                <a:latin typeface="Open Sans" panose="020B0606030504020204" pitchFamily="34" charset="0"/>
              </a:rPr>
              <a:t>The signal from the photo transistor is given to the LM393 and based on the presence or absence of an object between the Infrared LED and the Photo Transistor, the Output of the LM393 IC will either be HIGH or LOW.</a:t>
            </a:r>
          </a:p>
          <a:p>
            <a:r>
              <a:rPr lang="en-US" dirty="0">
                <a:solidFill>
                  <a:srgbClr val="000000"/>
                </a:solidFill>
                <a:latin typeface="Open Sans" panose="020B0606030504020204" pitchFamily="34" charset="0"/>
              </a:rPr>
              <a:t>An encoder wheel(20 holes) has to be </a:t>
            </a:r>
            <a:r>
              <a:rPr lang="en-US" b="0" i="0" dirty="0">
                <a:solidFill>
                  <a:srgbClr val="000000"/>
                </a:solidFill>
                <a:effectLst/>
                <a:latin typeface="Open Sans" panose="020B0606030504020204" pitchFamily="34" charset="0"/>
              </a:rPr>
              <a:t>mounted on the top so that </a:t>
            </a:r>
            <a:r>
              <a:rPr lang="en-US" dirty="0">
                <a:solidFill>
                  <a:srgbClr val="000000"/>
                </a:solidFill>
                <a:latin typeface="Open Sans" panose="020B0606030504020204" pitchFamily="34" charset="0"/>
              </a:rPr>
              <a:t>it </a:t>
            </a:r>
            <a:r>
              <a:rPr lang="en-US" b="0" i="0" dirty="0">
                <a:solidFill>
                  <a:srgbClr val="000000"/>
                </a:solidFill>
                <a:effectLst/>
                <a:latin typeface="Open Sans" panose="020B0606030504020204" pitchFamily="34" charset="0"/>
              </a:rPr>
              <a:t>passes through the gap provided in the housing i.e. between the Infrared LED and NPN Photo Transistor.</a:t>
            </a:r>
          </a:p>
          <a:p>
            <a:r>
              <a:rPr lang="en-US" b="0" i="0" dirty="0">
                <a:solidFill>
                  <a:srgbClr val="000000"/>
                </a:solidFill>
                <a:effectLst/>
                <a:latin typeface="Open Sans" panose="020B0606030504020204" pitchFamily="34" charset="0"/>
              </a:rPr>
              <a:t>When the wheel makes one rotation, the infrared light from the IR LED is obstructed for 20 times from falling on the photo transistor.</a:t>
            </a:r>
          </a:p>
          <a:p>
            <a:endParaRPr lang="en-US" dirty="0"/>
          </a:p>
        </p:txBody>
      </p:sp>
      <p:pic>
        <p:nvPicPr>
          <p:cNvPr id="5" name="Picture 4">
            <a:extLst>
              <a:ext uri="{FF2B5EF4-FFF2-40B4-BE49-F238E27FC236}">
                <a16:creationId xmlns:a16="http://schemas.microsoft.com/office/drawing/2014/main" id="{E64276F1-1411-F97F-D732-17AEF249E636}"/>
              </a:ext>
            </a:extLst>
          </p:cNvPr>
          <p:cNvPicPr>
            <a:picLocks noChangeAspect="1"/>
          </p:cNvPicPr>
          <p:nvPr/>
        </p:nvPicPr>
        <p:blipFill>
          <a:blip r:embed="rId2"/>
          <a:stretch>
            <a:fillRect/>
          </a:stretch>
        </p:blipFill>
        <p:spPr>
          <a:xfrm>
            <a:off x="8893629" y="2137570"/>
            <a:ext cx="1930499" cy="1682363"/>
          </a:xfrm>
          <a:prstGeom prst="rect">
            <a:avLst/>
          </a:prstGeom>
        </p:spPr>
      </p:pic>
      <p:pic>
        <p:nvPicPr>
          <p:cNvPr id="7" name="Picture 6">
            <a:extLst>
              <a:ext uri="{FF2B5EF4-FFF2-40B4-BE49-F238E27FC236}">
                <a16:creationId xmlns:a16="http://schemas.microsoft.com/office/drawing/2014/main" id="{0D58A179-090F-7EF2-01D9-5EEB64FCC560}"/>
              </a:ext>
            </a:extLst>
          </p:cNvPr>
          <p:cNvPicPr>
            <a:picLocks noChangeAspect="1"/>
          </p:cNvPicPr>
          <p:nvPr/>
        </p:nvPicPr>
        <p:blipFill>
          <a:blip r:embed="rId3"/>
          <a:stretch>
            <a:fillRect/>
          </a:stretch>
        </p:blipFill>
        <p:spPr>
          <a:xfrm>
            <a:off x="8850432" y="4121138"/>
            <a:ext cx="1973696" cy="1766218"/>
          </a:xfrm>
          <a:prstGeom prst="rect">
            <a:avLst/>
          </a:prstGeom>
        </p:spPr>
      </p:pic>
    </p:spTree>
    <p:extLst>
      <p:ext uri="{BB962C8B-B14F-4D97-AF65-F5344CB8AC3E}">
        <p14:creationId xmlns:p14="http://schemas.microsoft.com/office/powerpoint/2010/main" val="3170523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FA4D42-65A2-43F3-B3E9-FD6D6030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FD2CDA-D2E2-4E29-862F-3EF51E21D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4" name="Group 13">
            <a:extLst>
              <a:ext uri="{FF2B5EF4-FFF2-40B4-BE49-F238E27FC236}">
                <a16:creationId xmlns:a16="http://schemas.microsoft.com/office/drawing/2014/main" id="{B071059D-2A1C-4086-9685-CD5E7444B0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8" y="482171"/>
            <a:ext cx="4641751" cy="5149101"/>
            <a:chOff x="632238" y="482171"/>
            <a:chExt cx="4641751" cy="5149101"/>
          </a:xfrm>
        </p:grpSpPr>
        <p:sp>
          <p:nvSpPr>
            <p:cNvPr id="15" name="Rectangle 14">
              <a:extLst>
                <a:ext uri="{FF2B5EF4-FFF2-40B4-BE49-F238E27FC236}">
                  <a16:creationId xmlns:a16="http://schemas.microsoft.com/office/drawing/2014/main" id="{869CB73A-BE1E-44A1-B082-574755C8C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8" y="482171"/>
              <a:ext cx="464175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7674C1A-A7A7-4416-A164-BCAECE838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7" y="812507"/>
              <a:ext cx="4001652"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412A852B-0DE0-4F26-B397-1E207E047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042"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92E1EA7-582F-4962-9969-DC469519F7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3317" y="1847088"/>
            <a:ext cx="498508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EC1A6A3B-FD1D-A798-80B5-74E047DB4B7F}"/>
              </a:ext>
            </a:extLst>
          </p:cNvPr>
          <p:cNvSpPr>
            <a:spLocks noGrp="1"/>
          </p:cNvSpPr>
          <p:nvPr>
            <p:ph type="title"/>
          </p:nvPr>
        </p:nvSpPr>
        <p:spPr>
          <a:xfrm>
            <a:off x="5753318" y="804520"/>
            <a:ext cx="4985079" cy="1049235"/>
          </a:xfrm>
        </p:spPr>
        <p:txBody>
          <a:bodyPr>
            <a:normAutofit/>
          </a:bodyPr>
          <a:lstStyle/>
          <a:p>
            <a:r>
              <a:rPr lang="en-US" dirty="0"/>
              <a:t>Connecting pixy 2 to </a:t>
            </a:r>
            <a:r>
              <a:rPr lang="en-US" dirty="0" err="1"/>
              <a:t>arduino</a:t>
            </a:r>
            <a:endParaRPr lang="en-US" dirty="0"/>
          </a:p>
        </p:txBody>
      </p:sp>
      <p:pic>
        <p:nvPicPr>
          <p:cNvPr id="5" name="Picture 4">
            <a:extLst>
              <a:ext uri="{FF2B5EF4-FFF2-40B4-BE49-F238E27FC236}">
                <a16:creationId xmlns:a16="http://schemas.microsoft.com/office/drawing/2014/main" id="{C56C9D05-2A9C-5331-0C00-42891F1143FC}"/>
              </a:ext>
            </a:extLst>
          </p:cNvPr>
          <p:cNvPicPr>
            <a:picLocks noChangeAspect="1"/>
          </p:cNvPicPr>
          <p:nvPr/>
        </p:nvPicPr>
        <p:blipFill>
          <a:blip r:embed="rId2"/>
          <a:stretch>
            <a:fillRect/>
          </a:stretch>
        </p:blipFill>
        <p:spPr>
          <a:xfrm>
            <a:off x="1502480" y="1116345"/>
            <a:ext cx="2899627" cy="3866172"/>
          </a:xfrm>
          <a:prstGeom prst="rect">
            <a:avLst/>
          </a:prstGeom>
        </p:spPr>
      </p:pic>
      <p:sp>
        <p:nvSpPr>
          <p:cNvPr id="3" name="Content Placeholder 2">
            <a:extLst>
              <a:ext uri="{FF2B5EF4-FFF2-40B4-BE49-F238E27FC236}">
                <a16:creationId xmlns:a16="http://schemas.microsoft.com/office/drawing/2014/main" id="{7DC858C5-D52B-5AD3-B099-61F9AA673E5B}"/>
              </a:ext>
            </a:extLst>
          </p:cNvPr>
          <p:cNvSpPr>
            <a:spLocks noGrp="1"/>
          </p:cNvSpPr>
          <p:nvPr>
            <p:ph idx="1"/>
          </p:nvPr>
        </p:nvSpPr>
        <p:spPr>
          <a:xfrm>
            <a:off x="5753317" y="2015733"/>
            <a:ext cx="4805826" cy="2197038"/>
          </a:xfrm>
        </p:spPr>
        <p:txBody>
          <a:bodyPr>
            <a:normAutofit/>
          </a:bodyPr>
          <a:lstStyle/>
          <a:p>
            <a:r>
              <a:rPr lang="en-US" dirty="0">
                <a:latin typeface="Calibri" panose="020F0502020204030204" pitchFamily="34" charset="0"/>
              </a:rPr>
              <a:t>The pixy 2comes with a cable that can be used to connect it to Arduino</a:t>
            </a:r>
          </a:p>
          <a:p>
            <a:r>
              <a:rPr lang="en-US" dirty="0">
                <a:latin typeface="Calibri" panose="020F0502020204030204" pitchFamily="34" charset="0"/>
              </a:rPr>
              <a:t>Communication speed : 1 </a:t>
            </a:r>
            <a:r>
              <a:rPr lang="en-US" dirty="0" err="1">
                <a:latin typeface="Calibri" panose="020F0502020204030204" pitchFamily="34" charset="0"/>
              </a:rPr>
              <a:t>Mbits</a:t>
            </a:r>
            <a:r>
              <a:rPr lang="en-US" dirty="0">
                <a:latin typeface="Calibri" panose="020F0502020204030204" pitchFamily="34" charset="0"/>
              </a:rPr>
              <a:t>/second -&gt; 6000 detected objects per second or 100 detected objects per frame</a:t>
            </a:r>
          </a:p>
        </p:txBody>
      </p:sp>
      <p:pic>
        <p:nvPicPr>
          <p:cNvPr id="22" name="Picture 21">
            <a:extLst>
              <a:ext uri="{FF2B5EF4-FFF2-40B4-BE49-F238E27FC236}">
                <a16:creationId xmlns:a16="http://schemas.microsoft.com/office/drawing/2014/main" id="{902AF165-73E4-493F-80C2-C80E393F64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4" name="Straight Connector 23">
            <a:extLst>
              <a:ext uri="{FF2B5EF4-FFF2-40B4-BE49-F238E27FC236}">
                <a16:creationId xmlns:a16="http://schemas.microsoft.com/office/drawing/2014/main" id="{2CBFBA1A-A6D7-47C1-ACBB-29FBCFF0B3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51B3E3-6B61-0720-CD12-A1D05750B739}"/>
              </a:ext>
            </a:extLst>
          </p:cNvPr>
          <p:cNvSpPr txBox="1"/>
          <p:nvPr/>
        </p:nvSpPr>
        <p:spPr>
          <a:xfrm>
            <a:off x="5669427" y="4311398"/>
            <a:ext cx="6098720" cy="923330"/>
          </a:xfrm>
          <a:prstGeom prst="rect">
            <a:avLst/>
          </a:prstGeom>
          <a:solidFill>
            <a:schemeClr val="accent1"/>
          </a:solidFill>
        </p:spPr>
        <p:txBody>
          <a:bodyPr wrap="square">
            <a:spAutoFit/>
          </a:bodyPr>
          <a:lstStyle/>
          <a:p>
            <a:r>
              <a:rPr lang="en-US" dirty="0">
                <a:latin typeface="Calibri" panose="020F0502020204030204" pitchFamily="34" charset="0"/>
              </a:rPr>
              <a:t>Once the object is detected Arduino controls the </a:t>
            </a:r>
            <a:r>
              <a:rPr lang="en-US" dirty="0" err="1">
                <a:latin typeface="Calibri" panose="020F0502020204030204" pitchFamily="34" charset="0"/>
              </a:rPr>
              <a:t>pwm</a:t>
            </a:r>
            <a:r>
              <a:rPr lang="en-US" dirty="0">
                <a:latin typeface="Calibri" panose="020F0502020204030204" pitchFamily="34" charset="0"/>
              </a:rPr>
              <a:t> so that motors can be made to move left/right or go straight , to follow it.</a:t>
            </a:r>
          </a:p>
        </p:txBody>
      </p:sp>
      <p:sp>
        <p:nvSpPr>
          <p:cNvPr id="8" name="Rectangle 7">
            <a:extLst>
              <a:ext uri="{FF2B5EF4-FFF2-40B4-BE49-F238E27FC236}">
                <a16:creationId xmlns:a16="http://schemas.microsoft.com/office/drawing/2014/main" id="{C6DB710B-A1B0-F4B4-33DB-993E09A24167}"/>
              </a:ext>
            </a:extLst>
          </p:cNvPr>
          <p:cNvSpPr/>
          <p:nvPr/>
        </p:nvSpPr>
        <p:spPr>
          <a:xfrm>
            <a:off x="9901646" y="461118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518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6E9C959-5354-15A2-4554-AE760E546D84}"/>
              </a:ext>
            </a:extLst>
          </p:cNvPr>
          <p:cNvSpPr>
            <a:spLocks noGrp="1"/>
          </p:cNvSpPr>
          <p:nvPr>
            <p:ph type="title"/>
          </p:nvPr>
        </p:nvSpPr>
        <p:spPr>
          <a:xfrm>
            <a:off x="1451580" y="804520"/>
            <a:ext cx="4176511" cy="1049235"/>
          </a:xfrm>
        </p:spPr>
        <p:txBody>
          <a:bodyPr>
            <a:normAutofit/>
          </a:bodyPr>
          <a:lstStyle/>
          <a:p>
            <a:r>
              <a:rPr lang="en-US" dirty="0"/>
              <a:t>CAR chassis</a:t>
            </a:r>
          </a:p>
        </p:txBody>
      </p:sp>
      <p:sp>
        <p:nvSpPr>
          <p:cNvPr id="56" name="Rectangle 55">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Content Placeholder 2">
            <a:extLst>
              <a:ext uri="{FF2B5EF4-FFF2-40B4-BE49-F238E27FC236}">
                <a16:creationId xmlns:a16="http://schemas.microsoft.com/office/drawing/2014/main" id="{FAD41298-CAFC-AB27-9330-779EFF0190D1}"/>
              </a:ext>
            </a:extLst>
          </p:cNvPr>
          <p:cNvSpPr>
            <a:spLocks noGrp="1"/>
          </p:cNvSpPr>
          <p:nvPr>
            <p:ph idx="1"/>
          </p:nvPr>
        </p:nvSpPr>
        <p:spPr>
          <a:xfrm>
            <a:off x="1451581" y="2015732"/>
            <a:ext cx="4172212" cy="3450613"/>
          </a:xfrm>
        </p:spPr>
        <p:txBody>
          <a:bodyPr>
            <a:normAutofit/>
          </a:bodyPr>
          <a:lstStyle/>
          <a:p>
            <a:pPr>
              <a:lnSpc>
                <a:spcPct val="110000"/>
              </a:lnSpc>
            </a:pPr>
            <a:r>
              <a:rPr lang="en-US" sz="1700">
                <a:effectLst/>
                <a:latin typeface="Times New Roman" panose="02020603050405020304" pitchFamily="18" charset="0"/>
                <a:ea typeface="Times New Roman" panose="02020603050405020304" pitchFamily="18" charset="0"/>
              </a:rPr>
              <a:t>Car chassis with 4 DC motors and an L298N Motor Drive Controller</a:t>
            </a:r>
          </a:p>
          <a:p>
            <a:pPr>
              <a:lnSpc>
                <a:spcPct val="110000"/>
              </a:lnSpc>
            </a:pPr>
            <a:r>
              <a:rPr lang="en-US" sz="1700">
                <a:latin typeface="Times New Roman" panose="02020603050405020304" pitchFamily="18" charset="0"/>
              </a:rPr>
              <a:t>Two standard H-bridges capable of driving a pair of DC motors, making it ideal for building a two-wheeled robotic platform.</a:t>
            </a:r>
          </a:p>
          <a:p>
            <a:pPr>
              <a:lnSpc>
                <a:spcPct val="110000"/>
              </a:lnSpc>
            </a:pPr>
            <a:r>
              <a:rPr lang="en-US" sz="1700">
                <a:latin typeface="Times New Roman" panose="02020603050405020304" pitchFamily="18" charset="0"/>
              </a:rPr>
              <a:t>The module has two direction control pins. The IN1 and IN2 pins control the spinning direction of motors on the left and  IN3 and IN4 control the spinning direction of motors on the right.</a:t>
            </a:r>
          </a:p>
        </p:txBody>
      </p:sp>
      <p:pic>
        <p:nvPicPr>
          <p:cNvPr id="6" name="Picture 5">
            <a:extLst>
              <a:ext uri="{FF2B5EF4-FFF2-40B4-BE49-F238E27FC236}">
                <a16:creationId xmlns:a16="http://schemas.microsoft.com/office/drawing/2014/main" id="{22D6B333-4A45-593E-A027-842BFEF57097}"/>
              </a:ext>
            </a:extLst>
          </p:cNvPr>
          <p:cNvPicPr>
            <a:picLocks noChangeAspect="1"/>
          </p:cNvPicPr>
          <p:nvPr/>
        </p:nvPicPr>
        <p:blipFill>
          <a:blip r:embed="rId2"/>
          <a:stretch>
            <a:fillRect/>
          </a:stretch>
        </p:blipFill>
        <p:spPr>
          <a:xfrm>
            <a:off x="6094411" y="1685035"/>
            <a:ext cx="4960442" cy="2901858"/>
          </a:xfrm>
          <a:prstGeom prst="rect">
            <a:avLst/>
          </a:prstGeom>
        </p:spPr>
      </p:pic>
      <p:pic>
        <p:nvPicPr>
          <p:cNvPr id="58" name="Picture 57">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0" name="Straight Connector 59">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24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658A461-961B-4E8E-4044-F4C4995D3C40}"/>
              </a:ext>
            </a:extLst>
          </p:cNvPr>
          <p:cNvSpPr>
            <a:spLocks noGrp="1"/>
          </p:cNvSpPr>
          <p:nvPr>
            <p:ph type="title"/>
          </p:nvPr>
        </p:nvSpPr>
        <p:spPr>
          <a:xfrm>
            <a:off x="7555992" y="707475"/>
            <a:ext cx="3157577" cy="1312001"/>
          </a:xfrm>
        </p:spPr>
        <p:txBody>
          <a:bodyPr anchor="t">
            <a:normAutofit/>
          </a:bodyPr>
          <a:lstStyle/>
          <a:p>
            <a:r>
              <a:rPr lang="en-US" sz="2800"/>
              <a:t>BATTERY</a:t>
            </a:r>
          </a:p>
        </p:txBody>
      </p:sp>
      <p:cxnSp>
        <p:nvCxnSpPr>
          <p:cNvPr id="15" name="Straight Connector 14">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7"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4" name="Content Placeholder 3" descr="Text, whiteboard&#10;&#10;Description automatically generated">
            <a:extLst>
              <a:ext uri="{FF2B5EF4-FFF2-40B4-BE49-F238E27FC236}">
                <a16:creationId xmlns:a16="http://schemas.microsoft.com/office/drawing/2014/main" id="{DC9C58EB-0980-741E-6479-AE4EB2CB337B}"/>
              </a:ext>
            </a:extLst>
          </p:cNvPr>
          <p:cNvPicPr>
            <a:picLocks noChangeAspect="1"/>
          </p:cNvPicPr>
          <p:nvPr/>
        </p:nvPicPr>
        <p:blipFill>
          <a:blip r:embed="rId2"/>
          <a:stretch>
            <a:fillRect/>
          </a:stretch>
        </p:blipFill>
        <p:spPr>
          <a:xfrm>
            <a:off x="1136348" y="1964287"/>
            <a:ext cx="4657029" cy="3923546"/>
          </a:xfrm>
          <a:prstGeom prst="rect">
            <a:avLst/>
          </a:prstGeom>
        </p:spPr>
      </p:pic>
      <p:sp>
        <p:nvSpPr>
          <p:cNvPr id="8" name="Content Placeholder 7">
            <a:extLst>
              <a:ext uri="{FF2B5EF4-FFF2-40B4-BE49-F238E27FC236}">
                <a16:creationId xmlns:a16="http://schemas.microsoft.com/office/drawing/2014/main" id="{F8ED7F55-A085-28F6-95D3-2651E9B2A29D}"/>
              </a:ext>
            </a:extLst>
          </p:cNvPr>
          <p:cNvSpPr>
            <a:spLocks noGrp="1"/>
          </p:cNvSpPr>
          <p:nvPr>
            <p:ph idx="1"/>
          </p:nvPr>
        </p:nvSpPr>
        <p:spPr>
          <a:xfrm>
            <a:off x="7554138" y="2273608"/>
            <a:ext cx="3159432" cy="3940925"/>
          </a:xfrm>
        </p:spPr>
        <p:txBody>
          <a:bodyPr>
            <a:normAutofit/>
          </a:bodyPr>
          <a:lstStyle/>
          <a:p>
            <a:r>
              <a:rPr lang="en-US" dirty="0"/>
              <a:t>11.1 V Li-Po battery</a:t>
            </a:r>
          </a:p>
          <a:p>
            <a:r>
              <a:rPr lang="en-US" dirty="0"/>
              <a:t>Battery Capacity: 1000mAh</a:t>
            </a:r>
          </a:p>
          <a:p>
            <a:r>
              <a:rPr lang="en-US" dirty="0"/>
              <a:t>Quickly Rechargeable,  long cycle life </a:t>
            </a:r>
          </a:p>
        </p:txBody>
      </p:sp>
    </p:spTree>
    <p:extLst>
      <p:ext uri="{BB962C8B-B14F-4D97-AF65-F5344CB8AC3E}">
        <p14:creationId xmlns:p14="http://schemas.microsoft.com/office/powerpoint/2010/main" val="293939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101010 data lines to infinity">
            <a:extLst>
              <a:ext uri="{FF2B5EF4-FFF2-40B4-BE49-F238E27FC236}">
                <a16:creationId xmlns:a16="http://schemas.microsoft.com/office/drawing/2014/main" id="{D07169E0-9302-C083-F7BF-81180E88B6FC}"/>
              </a:ext>
            </a:extLst>
          </p:cNvPr>
          <p:cNvPicPr>
            <a:picLocks noChangeAspect="1"/>
          </p:cNvPicPr>
          <p:nvPr/>
        </p:nvPicPr>
        <p:blipFill rotWithShape="1">
          <a:blip r:embed="rId2">
            <a:alphaModFix amt="50000"/>
            <a:grayscl/>
          </a:blip>
          <a:srcRect t="13125" r="-1" b="-1"/>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ADB4DA5-ABC6-1D50-6F76-1FF7DC537E3B}"/>
              </a:ext>
            </a:extLst>
          </p:cNvPr>
          <p:cNvSpPr>
            <a:spLocks noGrp="1"/>
          </p:cNvSpPr>
          <p:nvPr>
            <p:ph type="title"/>
          </p:nvPr>
        </p:nvSpPr>
        <p:spPr>
          <a:xfrm>
            <a:off x="1130271" y="1193800"/>
            <a:ext cx="3193050" cy="4699000"/>
          </a:xfrm>
        </p:spPr>
        <p:txBody>
          <a:bodyPr anchor="ctr">
            <a:normAutofit/>
          </a:bodyPr>
          <a:lstStyle/>
          <a:p>
            <a:r>
              <a:rPr lang="en-US" sz="4000" dirty="0"/>
              <a:t>SOFTWARE</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7D7601-13D3-EA9B-31F3-F2760BF66D26}"/>
              </a:ext>
            </a:extLst>
          </p:cNvPr>
          <p:cNvSpPr>
            <a:spLocks noGrp="1"/>
          </p:cNvSpPr>
          <p:nvPr>
            <p:ph idx="1"/>
          </p:nvPr>
        </p:nvSpPr>
        <p:spPr>
          <a:xfrm>
            <a:off x="4976636" y="1193800"/>
            <a:ext cx="6085091" cy="4699000"/>
          </a:xfrm>
        </p:spPr>
        <p:txBody>
          <a:bodyPr anchor="ctr">
            <a:normAutofit/>
          </a:bodyPr>
          <a:lstStyle/>
          <a:p>
            <a:r>
              <a:rPr lang="en-US" sz="4000" dirty="0"/>
              <a:t>PIXY CODE FOR OBJECT POSITION DETECTION</a:t>
            </a:r>
          </a:p>
          <a:p>
            <a:r>
              <a:rPr lang="en-US" sz="4000" dirty="0"/>
              <a:t>PWM FOR MOTOR CONTROL</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826909269"/>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D183629F-B2B3-6A43-1818-7680DFBB584D}"/>
              </a:ext>
            </a:extLst>
          </p:cNvPr>
          <p:cNvSpPr>
            <a:spLocks noGrp="1"/>
          </p:cNvSpPr>
          <p:nvPr>
            <p:ph type="title"/>
          </p:nvPr>
        </p:nvSpPr>
        <p:spPr>
          <a:xfrm>
            <a:off x="1451580" y="804520"/>
            <a:ext cx="10220083" cy="1049235"/>
          </a:xfrm>
        </p:spPr>
        <p:txBody>
          <a:bodyPr>
            <a:normAutofit/>
          </a:bodyPr>
          <a:lstStyle/>
          <a:p>
            <a:r>
              <a:rPr lang="en-US" dirty="0"/>
              <a:t>TRACKING A SINGLE LINE VS TRACKING MULTIPLE LINES</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0851D8D1-7033-4615-DFFB-C13B88F4534D}"/>
              </a:ext>
            </a:extLst>
          </p:cNvPr>
          <p:cNvSpPr>
            <a:spLocks noGrp="1"/>
          </p:cNvSpPr>
          <p:nvPr>
            <p:ph idx="1"/>
          </p:nvPr>
        </p:nvSpPr>
        <p:spPr>
          <a:xfrm>
            <a:off x="1451581" y="2015732"/>
            <a:ext cx="4172212" cy="3450613"/>
          </a:xfrm>
        </p:spPr>
        <p:txBody>
          <a:bodyPr>
            <a:normAutofit fontScale="92500" lnSpcReduction="10000"/>
          </a:bodyPr>
          <a:lstStyle/>
          <a:p>
            <a:r>
              <a:rPr lang="en-US" dirty="0"/>
              <a:t>For lane keeping we want pixy to track multiple lines</a:t>
            </a:r>
          </a:p>
          <a:p>
            <a:r>
              <a:rPr lang="en-US" b="1" i="0" dirty="0" err="1">
                <a:solidFill>
                  <a:srgbClr val="333333"/>
                </a:solidFill>
                <a:effectLst/>
                <a:latin typeface="Arial" panose="020B0604020202020204" pitchFamily="34" charset="0"/>
              </a:rPr>
              <a:t>getMainFeatures</a:t>
            </a:r>
            <a:r>
              <a:rPr lang="en-US" b="1" i="0" dirty="0">
                <a:solidFill>
                  <a:srgbClr val="333333"/>
                </a:solidFill>
                <a:effectLst/>
                <a:latin typeface="Arial" panose="020B0604020202020204" pitchFamily="34" charset="0"/>
              </a:rPr>
              <a:t>() - </a:t>
            </a:r>
            <a:r>
              <a:rPr lang="en-US" b="0" i="0" dirty="0">
                <a:solidFill>
                  <a:srgbClr val="333333"/>
                </a:solidFill>
                <a:effectLst/>
                <a:latin typeface="Arial" panose="020B0604020202020204" pitchFamily="34" charset="0"/>
              </a:rPr>
              <a:t>gets the latest features including the Vector, any intersection that connects to the Vector, and barcodes. </a:t>
            </a:r>
          </a:p>
          <a:p>
            <a:r>
              <a:rPr lang="en-US" sz="2100" b="1" dirty="0" err="1">
                <a:solidFill>
                  <a:srgbClr val="333333"/>
                </a:solidFill>
                <a:latin typeface="Arial" panose="020B0604020202020204" pitchFamily="34" charset="0"/>
              </a:rPr>
              <a:t>getAllFeatures</a:t>
            </a:r>
            <a:r>
              <a:rPr lang="en-US" dirty="0">
                <a:solidFill>
                  <a:srgbClr val="333333"/>
                </a:solidFill>
                <a:latin typeface="Arial" panose="020B0604020202020204" pitchFamily="34" charset="0"/>
              </a:rPr>
              <a:t>()- gets </a:t>
            </a:r>
            <a:r>
              <a:rPr lang="en-US" b="0" i="0" dirty="0">
                <a:solidFill>
                  <a:srgbClr val="333333"/>
                </a:solidFill>
                <a:effectLst/>
                <a:latin typeface="Arial" panose="020B0604020202020204" pitchFamily="34" charset="0"/>
              </a:rPr>
              <a:t> all lines, intersections and barcodes that the line tracking algorithm detects.</a:t>
            </a:r>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C0E83F56-108C-0F5D-272C-51BC1D4A12F3}"/>
              </a:ext>
            </a:extLst>
          </p:cNvPr>
          <p:cNvPicPr>
            <a:picLocks noChangeAspect="1"/>
          </p:cNvPicPr>
          <p:nvPr/>
        </p:nvPicPr>
        <p:blipFill>
          <a:blip r:embed="rId2"/>
          <a:stretch>
            <a:fillRect/>
          </a:stretch>
        </p:blipFill>
        <p:spPr>
          <a:xfrm>
            <a:off x="6094411" y="1982662"/>
            <a:ext cx="4960442" cy="2306604"/>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675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3FF1E-51C4-30DE-D5F9-284C02C45250}"/>
              </a:ext>
            </a:extLst>
          </p:cNvPr>
          <p:cNvSpPr>
            <a:spLocks noGrp="1"/>
          </p:cNvSpPr>
          <p:nvPr>
            <p:ph type="title"/>
          </p:nvPr>
        </p:nvSpPr>
        <p:spPr>
          <a:xfrm>
            <a:off x="849683" y="1240076"/>
            <a:ext cx="2727813" cy="4584527"/>
          </a:xfrm>
        </p:spPr>
        <p:txBody>
          <a:bodyPr>
            <a:normAutofit/>
          </a:bodyPr>
          <a:lstStyle/>
          <a:p>
            <a:r>
              <a:rPr lang="en-US" sz="2700">
                <a:solidFill>
                  <a:srgbClr val="FFFFFF"/>
                </a:solidFill>
              </a:rPr>
              <a:t>Pwm (</a:t>
            </a:r>
            <a:r>
              <a:rPr lang="en-US" sz="2700" b="0" i="0">
                <a:solidFill>
                  <a:srgbClr val="FFFFFF"/>
                </a:solidFill>
                <a:effectLst/>
                <a:latin typeface="Segoe UI" panose="020B0502040204020203" pitchFamily="34" charset="0"/>
              </a:rPr>
              <a:t>Pulse Width Modulation) </a:t>
            </a:r>
            <a:r>
              <a:rPr lang="en-US" sz="2700">
                <a:solidFill>
                  <a:srgbClr val="FFFFFF"/>
                </a:solidFill>
              </a:rPr>
              <a:t>for motor control</a:t>
            </a:r>
          </a:p>
        </p:txBody>
      </p:sp>
      <p:sp>
        <p:nvSpPr>
          <p:cNvPr id="3" name="Content Placeholder 2">
            <a:extLst>
              <a:ext uri="{FF2B5EF4-FFF2-40B4-BE49-F238E27FC236}">
                <a16:creationId xmlns:a16="http://schemas.microsoft.com/office/drawing/2014/main" id="{41E9A75D-A5B1-4E54-6F68-574748A1FE83}"/>
              </a:ext>
            </a:extLst>
          </p:cNvPr>
          <p:cNvSpPr>
            <a:spLocks noGrp="1"/>
          </p:cNvSpPr>
          <p:nvPr>
            <p:ph idx="1"/>
          </p:nvPr>
        </p:nvSpPr>
        <p:spPr>
          <a:xfrm>
            <a:off x="4705594" y="1240077"/>
            <a:ext cx="6034827" cy="4916465"/>
          </a:xfrm>
        </p:spPr>
        <p:txBody>
          <a:bodyPr anchor="t">
            <a:normAutofit/>
          </a:bodyPr>
          <a:lstStyle/>
          <a:p>
            <a:pPr>
              <a:lnSpc>
                <a:spcPct val="110000"/>
              </a:lnSpc>
            </a:pPr>
            <a:r>
              <a:rPr lang="en-US" sz="1700" b="0" i="0" dirty="0">
                <a:effectLst/>
                <a:latin typeface="Segoe UI" panose="020B0502040204020203" pitchFamily="34" charset="0"/>
              </a:rPr>
              <a:t>PWM is a technique in which the average value of the input voltage is adjusted by sending a series of ON-OFF pulses. </a:t>
            </a:r>
          </a:p>
          <a:p>
            <a:pPr>
              <a:lnSpc>
                <a:spcPct val="110000"/>
              </a:lnSpc>
            </a:pPr>
            <a:r>
              <a:rPr lang="en-US" sz="1700" b="0" i="0" dirty="0">
                <a:effectLst/>
                <a:latin typeface="Segoe UI" panose="020B0502040204020203" pitchFamily="34" charset="0"/>
              </a:rPr>
              <a:t>Average voltage is proportional to the width of the pulses, which is referred to as the Duty Cycle: Increased duty cycle , gives greater speed and vice versa.</a:t>
            </a:r>
          </a:p>
          <a:p>
            <a:pPr>
              <a:lnSpc>
                <a:spcPct val="110000"/>
              </a:lnSpc>
            </a:pPr>
            <a:r>
              <a:rPr lang="en-US" sz="1700" dirty="0">
                <a:latin typeface="Segoe UI" panose="020B0502040204020203" pitchFamily="34" charset="0"/>
              </a:rPr>
              <a:t>When the robot is moving straight , both wheels are at duty cycle 70 (70/255= 27.5%)</a:t>
            </a:r>
          </a:p>
          <a:p>
            <a:pPr>
              <a:lnSpc>
                <a:spcPct val="110000"/>
              </a:lnSpc>
            </a:pPr>
            <a:r>
              <a:rPr lang="en-US" sz="1700" dirty="0">
                <a:latin typeface="Segoe UI" panose="020B0502040204020203" pitchFamily="34" charset="0"/>
              </a:rPr>
              <a:t>When the robot is moving right , right wheels are at 40(15.6%) duty and left wheels are at 100 (39.2%) duty.</a:t>
            </a:r>
          </a:p>
          <a:p>
            <a:pPr>
              <a:lnSpc>
                <a:spcPct val="110000"/>
              </a:lnSpc>
            </a:pPr>
            <a:r>
              <a:rPr lang="en-US" sz="1700" dirty="0">
                <a:latin typeface="Segoe UI" panose="020B0502040204020203" pitchFamily="34" charset="0"/>
              </a:rPr>
              <a:t>When </a:t>
            </a:r>
            <a:r>
              <a:rPr lang="en-US" sz="1700">
                <a:latin typeface="Segoe UI" panose="020B0502040204020203" pitchFamily="34" charset="0"/>
              </a:rPr>
              <a:t>the robot </a:t>
            </a:r>
            <a:r>
              <a:rPr lang="en-US" sz="1700" dirty="0">
                <a:latin typeface="Segoe UI" panose="020B0502040204020203" pitchFamily="34" charset="0"/>
              </a:rPr>
              <a:t>is moving left , left wheels are at 40(15.6%) duty and right wheels are at 100 (39.2%) duty.</a:t>
            </a:r>
          </a:p>
          <a:p>
            <a:pPr>
              <a:lnSpc>
                <a:spcPct val="110000"/>
              </a:lnSpc>
            </a:pPr>
            <a:endParaRPr lang="en-US" sz="1700" dirty="0"/>
          </a:p>
        </p:txBody>
      </p:sp>
    </p:spTree>
    <p:extLst>
      <p:ext uri="{BB962C8B-B14F-4D97-AF65-F5344CB8AC3E}">
        <p14:creationId xmlns:p14="http://schemas.microsoft.com/office/powerpoint/2010/main" val="179942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B6CFE2-D595-8678-A9EA-B30C2AB709F1}"/>
              </a:ext>
            </a:extLst>
          </p:cNvPr>
          <p:cNvSpPr>
            <a:spLocks noGrp="1"/>
          </p:cNvSpPr>
          <p:nvPr>
            <p:ph type="title"/>
          </p:nvPr>
        </p:nvSpPr>
        <p:spPr>
          <a:xfrm>
            <a:off x="849683" y="1240076"/>
            <a:ext cx="2727813" cy="4584527"/>
          </a:xfrm>
        </p:spPr>
        <p:txBody>
          <a:bodyPr>
            <a:normAutofit/>
          </a:bodyPr>
          <a:lstStyle/>
          <a:p>
            <a:r>
              <a:rPr lang="en-US" dirty="0">
                <a:solidFill>
                  <a:srgbClr val="FFFFFF"/>
                </a:solidFill>
              </a:rPr>
              <a:t>CONTENTS</a:t>
            </a:r>
          </a:p>
        </p:txBody>
      </p:sp>
      <p:graphicFrame>
        <p:nvGraphicFramePr>
          <p:cNvPr id="4" name="Content Placeholder 3">
            <a:extLst>
              <a:ext uri="{FF2B5EF4-FFF2-40B4-BE49-F238E27FC236}">
                <a16:creationId xmlns:a16="http://schemas.microsoft.com/office/drawing/2014/main" id="{0265B244-313D-B66E-EF90-67004CDA7E06}"/>
              </a:ext>
            </a:extLst>
          </p:cNvPr>
          <p:cNvGraphicFramePr>
            <a:graphicFrameLocks noGrp="1"/>
          </p:cNvGraphicFramePr>
          <p:nvPr>
            <p:ph idx="1"/>
            <p:extLst>
              <p:ext uri="{D42A27DB-BD31-4B8C-83A1-F6EECF244321}">
                <p14:modId xmlns:p14="http://schemas.microsoft.com/office/powerpoint/2010/main" val="1714266553"/>
              </p:ext>
            </p:extLst>
          </p:nvPr>
        </p:nvGraphicFramePr>
        <p:xfrm>
          <a:off x="4629394" y="908138"/>
          <a:ext cx="6034827" cy="49164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2542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A869E1-F851-4A52-92F5-77E592B76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83AD55-8296-44BD-8E14-DD2DDBC351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2BF46B26-15FC-4C5A-94FA-AE9ED64B5C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2F6065-5345-44BD-B66E-5487CCD7A9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0EF77632-1A0C-4B9F-829B-226E68A7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DCFC27-6BCE-42B6-8372-070EA07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5995D69-DEB1-7CDB-B410-D8423F6FE3A9}"/>
              </a:ext>
            </a:extLst>
          </p:cNvPr>
          <p:cNvSpPr>
            <a:spLocks noGrp="1"/>
          </p:cNvSpPr>
          <p:nvPr>
            <p:ph type="title"/>
          </p:nvPr>
        </p:nvSpPr>
        <p:spPr>
          <a:xfrm>
            <a:off x="1776424" y="4460798"/>
            <a:ext cx="8637073" cy="558063"/>
          </a:xfrm>
        </p:spPr>
        <p:txBody>
          <a:bodyPr vert="horz" lIns="91440" tIns="45720" rIns="91440" bIns="0" rtlCol="0" anchor="b">
            <a:normAutofit/>
          </a:bodyPr>
          <a:lstStyle/>
          <a:p>
            <a:r>
              <a:rPr lang="en-US" sz="3600"/>
              <a:t>Motor code</a:t>
            </a:r>
          </a:p>
        </p:txBody>
      </p:sp>
      <p:cxnSp>
        <p:nvCxnSpPr>
          <p:cNvPr id="22" name="Straight Connector 21">
            <a:extLst>
              <a:ext uri="{FF2B5EF4-FFF2-40B4-BE49-F238E27FC236}">
                <a16:creationId xmlns:a16="http://schemas.microsoft.com/office/drawing/2014/main" id="{96A4B1E0-284C-4A01-8141-A24D2B8EE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24" name="Picture 23">
            <a:extLst>
              <a:ext uri="{FF2B5EF4-FFF2-40B4-BE49-F238E27FC236}">
                <a16:creationId xmlns:a16="http://schemas.microsoft.com/office/drawing/2014/main" id="{F82046CE-87C5-4670-A404-6AB453F5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6" name="Straight Connector 25">
            <a:extLst>
              <a:ext uri="{FF2B5EF4-FFF2-40B4-BE49-F238E27FC236}">
                <a16:creationId xmlns:a16="http://schemas.microsoft.com/office/drawing/2014/main" id="{A224BAD7-5931-4CA6-BB58-0CBCFCFA6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10EE22FA-1C44-DAAC-30A2-4AEABEDDCF8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05882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86" name="Rectangle 72">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88" name="Picture 74">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9" name="Straight Connector 76">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78">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91" name="Rectangle 80">
            <a:extLst>
              <a:ext uri="{FF2B5EF4-FFF2-40B4-BE49-F238E27FC236}">
                <a16:creationId xmlns:a16="http://schemas.microsoft.com/office/drawing/2014/main" id="{5DC3EAF9-72B3-4C8A-B136-36D5FEA2FE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82">
            <a:extLst>
              <a:ext uri="{FF2B5EF4-FFF2-40B4-BE49-F238E27FC236}">
                <a16:creationId xmlns:a16="http://schemas.microsoft.com/office/drawing/2014/main" id="{56EE4A92-D979-45B8-98F8-1AED89DF5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7E51557-D10B-043A-B751-93A7BB0908F7}"/>
              </a:ext>
            </a:extLst>
          </p:cNvPr>
          <p:cNvSpPr>
            <a:spLocks noGrp="1"/>
          </p:cNvSpPr>
          <p:nvPr>
            <p:ph type="title"/>
          </p:nvPr>
        </p:nvSpPr>
        <p:spPr>
          <a:xfrm>
            <a:off x="7381316" y="1364205"/>
            <a:ext cx="5596406" cy="3152742"/>
          </a:xfrm>
        </p:spPr>
        <p:txBody>
          <a:bodyPr vert="horz" lIns="91440" tIns="45720" rIns="91440" bIns="45720" rtlCol="0" anchor="ctr">
            <a:normAutofit/>
          </a:bodyPr>
          <a:lstStyle/>
          <a:p>
            <a:r>
              <a:rPr lang="en-US"/>
              <a:t>flowchart</a:t>
            </a:r>
            <a:endParaRPr lang="en-US" dirty="0"/>
          </a:p>
        </p:txBody>
      </p:sp>
      <p:pic>
        <p:nvPicPr>
          <p:cNvPr id="85" name="Picture 84">
            <a:extLst>
              <a:ext uri="{FF2B5EF4-FFF2-40B4-BE49-F238E27FC236}">
                <a16:creationId xmlns:a16="http://schemas.microsoft.com/office/drawing/2014/main" id="{74C2E529-DF0A-4EAD-BAEC-8F2E222A94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7" name="Straight Connector 86">
            <a:extLst>
              <a:ext uri="{FF2B5EF4-FFF2-40B4-BE49-F238E27FC236}">
                <a16:creationId xmlns:a16="http://schemas.microsoft.com/office/drawing/2014/main" id="{D29A7DB0-0CB3-4394-A827-586E0CC2119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AC3EEC8-6250-3E83-59B3-540EAADEED67}"/>
              </a:ext>
            </a:extLst>
          </p:cNvPr>
          <p:cNvSpPr txBox="1"/>
          <p:nvPr/>
        </p:nvSpPr>
        <p:spPr>
          <a:xfrm>
            <a:off x="3435927" y="1551709"/>
            <a:ext cx="320922" cy="215444"/>
          </a:xfrm>
          <a:prstGeom prst="rect">
            <a:avLst/>
          </a:prstGeom>
          <a:noFill/>
        </p:spPr>
        <p:txBody>
          <a:bodyPr wrap="none" rtlCol="0">
            <a:spAutoFit/>
          </a:bodyPr>
          <a:lstStyle/>
          <a:p>
            <a:r>
              <a:rPr lang="en-US" sz="800" dirty="0"/>
              <a:t>No</a:t>
            </a:r>
          </a:p>
        </p:txBody>
      </p:sp>
      <p:sp>
        <p:nvSpPr>
          <p:cNvPr id="6" name="Content Placeholder 5">
            <a:extLst>
              <a:ext uri="{FF2B5EF4-FFF2-40B4-BE49-F238E27FC236}">
                <a16:creationId xmlns:a16="http://schemas.microsoft.com/office/drawing/2014/main" id="{A5BB9B72-B176-A0D5-A78D-F71E3E2C56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53410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B222-CD3D-2288-5E86-6EEE7878CE16}"/>
              </a:ext>
            </a:extLst>
          </p:cNvPr>
          <p:cNvSpPr>
            <a:spLocks noGrp="1"/>
          </p:cNvSpPr>
          <p:nvPr>
            <p:ph type="title"/>
          </p:nvPr>
        </p:nvSpPr>
        <p:spPr/>
        <p:txBody>
          <a:bodyPr/>
          <a:lstStyle/>
          <a:p>
            <a:r>
              <a:rPr lang="en-US" dirty="0"/>
              <a:t>BLOCK DIAGRAM</a:t>
            </a:r>
          </a:p>
        </p:txBody>
      </p:sp>
    </p:spTree>
    <p:extLst>
      <p:ext uri="{BB962C8B-B14F-4D97-AF65-F5344CB8AC3E}">
        <p14:creationId xmlns:p14="http://schemas.microsoft.com/office/powerpoint/2010/main" val="3460702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9" name="Straight Connector 2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3" name="Rectangle 32">
            <a:extLst>
              <a:ext uri="{FF2B5EF4-FFF2-40B4-BE49-F238E27FC236}">
                <a16:creationId xmlns:a16="http://schemas.microsoft.com/office/drawing/2014/main" id="{11587617-1CD9-4BB4-8FDB-02547523F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359BEA-F467-446B-9ED2-7DE4AE394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22DBC1E4-B677-2D9F-449B-AF7FAF390649}"/>
              </a:ext>
            </a:extLst>
          </p:cNvPr>
          <p:cNvSpPr>
            <a:spLocks noGrp="1"/>
          </p:cNvSpPr>
          <p:nvPr>
            <p:ph type="title"/>
          </p:nvPr>
        </p:nvSpPr>
        <p:spPr>
          <a:xfrm>
            <a:off x="1776729" y="4459039"/>
            <a:ext cx="8643011" cy="551528"/>
          </a:xfrm>
        </p:spPr>
        <p:txBody>
          <a:bodyPr vert="horz" lIns="91440" tIns="45720" rIns="91440" bIns="0" rtlCol="0" anchor="b">
            <a:normAutofit/>
          </a:bodyPr>
          <a:lstStyle/>
          <a:p>
            <a:r>
              <a:rPr lang="en-US" sz="3600"/>
              <a:t>Circuit diagram</a:t>
            </a:r>
          </a:p>
        </p:txBody>
      </p:sp>
      <p:pic>
        <p:nvPicPr>
          <p:cNvPr id="5" name="Content Placeholder 4" descr="Diagram, schematic&#10;&#10;Description automatically generated">
            <a:extLst>
              <a:ext uri="{FF2B5EF4-FFF2-40B4-BE49-F238E27FC236}">
                <a16:creationId xmlns:a16="http://schemas.microsoft.com/office/drawing/2014/main" id="{94305E47-99AD-494E-2B5D-9AE182648A9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001" b="-1"/>
          <a:stretch/>
        </p:blipFill>
        <p:spPr>
          <a:xfrm>
            <a:off x="791692" y="572854"/>
            <a:ext cx="6492690" cy="3652214"/>
          </a:xfrm>
          <a:prstGeom prst="rect">
            <a:avLst/>
          </a:prstGeom>
        </p:spPr>
      </p:pic>
      <p:cxnSp>
        <p:nvCxnSpPr>
          <p:cNvPr id="37" name="Straight Connector 36">
            <a:extLst>
              <a:ext uri="{FF2B5EF4-FFF2-40B4-BE49-F238E27FC236}">
                <a16:creationId xmlns:a16="http://schemas.microsoft.com/office/drawing/2014/main" id="{07C4A58F-EDCB-42E6-BB21-2D410EF0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76728" y="5027185"/>
            <a:ext cx="8643011"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9" name="Picture 38">
            <a:extLst>
              <a:ext uri="{FF2B5EF4-FFF2-40B4-BE49-F238E27FC236}">
                <a16:creationId xmlns:a16="http://schemas.microsoft.com/office/drawing/2014/main" id="{CEF18BD6-B169-4CEE-BB3D-71DFD6A833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41" name="Straight Connector 40">
            <a:extLst>
              <a:ext uri="{FF2B5EF4-FFF2-40B4-BE49-F238E27FC236}">
                <a16:creationId xmlns:a16="http://schemas.microsoft.com/office/drawing/2014/main" id="{0C253CD2-F713-407C-B979-22CDBA5319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830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2E3EE-6138-FE82-3C61-9315173343C6}"/>
              </a:ext>
            </a:extLst>
          </p:cNvPr>
          <p:cNvSpPr>
            <a:spLocks noGrp="1"/>
          </p:cNvSpPr>
          <p:nvPr>
            <p:ph type="title"/>
          </p:nvPr>
        </p:nvSpPr>
        <p:spPr/>
        <p:txBody>
          <a:bodyPr/>
          <a:lstStyle/>
          <a:p>
            <a:r>
              <a:rPr lang="en-US" dirty="0"/>
              <a:t>Demo</a:t>
            </a:r>
          </a:p>
        </p:txBody>
      </p:sp>
      <p:sp>
        <p:nvSpPr>
          <p:cNvPr id="5" name="Content Placeholder 4">
            <a:extLst>
              <a:ext uri="{FF2B5EF4-FFF2-40B4-BE49-F238E27FC236}">
                <a16:creationId xmlns:a16="http://schemas.microsoft.com/office/drawing/2014/main" id="{670C61D2-77F0-3E37-083B-7DBA6239E2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36385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48B99C-2231-37B4-2F38-25B9C7F1169B}"/>
              </a:ext>
            </a:extLst>
          </p:cNvPr>
          <p:cNvSpPr>
            <a:spLocks noGrp="1"/>
          </p:cNvSpPr>
          <p:nvPr>
            <p:ph type="title"/>
          </p:nvPr>
        </p:nvSpPr>
        <p:spPr>
          <a:xfrm>
            <a:off x="844476" y="1600199"/>
            <a:ext cx="3539266" cy="4297680"/>
          </a:xfrm>
        </p:spPr>
        <p:txBody>
          <a:bodyPr anchor="ctr">
            <a:normAutofit/>
          </a:bodyPr>
          <a:lstStyle/>
          <a:p>
            <a:r>
              <a:rPr lang="en-US" dirty="0"/>
              <a:t>observations</a:t>
            </a:r>
          </a:p>
        </p:txBody>
      </p:sp>
      <p:cxnSp>
        <p:nvCxnSpPr>
          <p:cNvPr id="31" name="Straight Connector 30">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2816742-74A8-294A-08B1-23AE647EB2D0}"/>
              </a:ext>
            </a:extLst>
          </p:cNvPr>
          <p:cNvSpPr>
            <a:spLocks noGrp="1"/>
          </p:cNvSpPr>
          <p:nvPr>
            <p:ph idx="1"/>
          </p:nvPr>
        </p:nvSpPr>
        <p:spPr>
          <a:xfrm>
            <a:off x="4924851" y="1600199"/>
            <a:ext cx="6130003" cy="4297680"/>
          </a:xfrm>
        </p:spPr>
        <p:txBody>
          <a:bodyPr anchor="ctr">
            <a:normAutofit/>
          </a:bodyPr>
          <a:lstStyle/>
          <a:p>
            <a:endParaRPr lang="en-US"/>
          </a:p>
        </p:txBody>
      </p:sp>
    </p:spTree>
    <p:extLst>
      <p:ext uri="{BB962C8B-B14F-4D97-AF65-F5344CB8AC3E}">
        <p14:creationId xmlns:p14="http://schemas.microsoft.com/office/powerpoint/2010/main" val="2619523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C1CF2-80C9-BFA5-7747-9F1B140E718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E2211B3-73F1-352B-18AF-C65CADB8A54E}"/>
              </a:ext>
            </a:extLst>
          </p:cNvPr>
          <p:cNvSpPr>
            <a:spLocks noGrp="1"/>
          </p:cNvSpPr>
          <p:nvPr>
            <p:ph idx="1"/>
          </p:nvPr>
        </p:nvSpPr>
        <p:spPr/>
        <p:txBody>
          <a:bodyPr/>
          <a:lstStyle/>
          <a:p>
            <a:r>
              <a:rPr lang="en-US" dirty="0">
                <a:hlinkClick r:id="rId2"/>
              </a:rPr>
              <a:t>https://www.youtube.com/watch?v=w_krOCBk1DE</a:t>
            </a:r>
            <a:endParaRPr lang="en-US" dirty="0"/>
          </a:p>
          <a:p>
            <a:r>
              <a:rPr lang="en-US" dirty="0">
                <a:hlinkClick r:id="rId3"/>
              </a:rPr>
              <a:t>https://www.computervision.zone/courses/object-following-robot-with-arduino/</a:t>
            </a:r>
            <a:endParaRPr lang="en-US" dirty="0"/>
          </a:p>
        </p:txBody>
      </p:sp>
    </p:spTree>
    <p:extLst>
      <p:ext uri="{BB962C8B-B14F-4D97-AF65-F5344CB8AC3E}">
        <p14:creationId xmlns:p14="http://schemas.microsoft.com/office/powerpoint/2010/main" val="1423440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6" name="Picture 2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8" name="Straight Connector 2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32" name="Rectangle 31">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0899B0EA-2BCB-9819-C543-D1F5CEEA8CE4}"/>
              </a:ext>
            </a:extLst>
          </p:cNvPr>
          <p:cNvPicPr>
            <a:picLocks noChangeAspect="1"/>
          </p:cNvPicPr>
          <p:nvPr/>
        </p:nvPicPr>
        <p:blipFill rotWithShape="1">
          <a:blip r:embed="rId3">
            <a:alphaModFix amt="50000"/>
            <a:grayscl/>
          </a:blip>
          <a:srcRect t="5857" r="-1" b="19141"/>
          <a:stretch/>
        </p:blipFill>
        <p:spPr>
          <a:xfrm>
            <a:off x="2" y="10"/>
            <a:ext cx="12191695" cy="6857990"/>
          </a:xfrm>
          <a:prstGeom prst="rect">
            <a:avLst/>
          </a:prstGeom>
        </p:spPr>
      </p:pic>
      <p:sp>
        <p:nvSpPr>
          <p:cNvPr id="2" name="Title 1">
            <a:extLst>
              <a:ext uri="{FF2B5EF4-FFF2-40B4-BE49-F238E27FC236}">
                <a16:creationId xmlns:a16="http://schemas.microsoft.com/office/drawing/2014/main" id="{2FB59AD8-BD0E-1C64-ADCE-24DC5AB5B09D}"/>
              </a:ext>
            </a:extLst>
          </p:cNvPr>
          <p:cNvSpPr>
            <a:spLocks noGrp="1"/>
          </p:cNvSpPr>
          <p:nvPr>
            <p:ph type="title"/>
          </p:nvPr>
        </p:nvSpPr>
        <p:spPr>
          <a:xfrm>
            <a:off x="4976636" y="992221"/>
            <a:ext cx="6247308" cy="4873558"/>
          </a:xfrm>
        </p:spPr>
        <p:txBody>
          <a:bodyPr vert="horz" lIns="91440" tIns="45720" rIns="91440" bIns="0" rtlCol="0" anchor="ctr">
            <a:normAutofit/>
          </a:bodyPr>
          <a:lstStyle/>
          <a:p>
            <a:r>
              <a:rPr lang="en-US" sz="4800"/>
              <a:t>Thank you</a:t>
            </a:r>
          </a:p>
        </p:txBody>
      </p:sp>
      <p:cxnSp>
        <p:nvCxnSpPr>
          <p:cNvPr id="34" name="Straight Connector 33">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8493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A2938-81D5-89B0-B358-7F28E2CAFD3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D2CE5BE-A306-9735-907E-B2B8B39A5974}"/>
              </a:ext>
            </a:extLst>
          </p:cNvPr>
          <p:cNvSpPr>
            <a:spLocks noGrp="1"/>
          </p:cNvSpPr>
          <p:nvPr>
            <p:ph idx="1"/>
          </p:nvPr>
        </p:nvSpPr>
        <p:spPr/>
        <p:txBody>
          <a:bodyPr>
            <a:normAutofit lnSpcReduction="10000"/>
          </a:bodyPr>
          <a:lstStyle/>
          <a:p>
            <a:pPr marL="0" indent="0" algn="l">
              <a:buNone/>
            </a:pPr>
            <a:r>
              <a:rPr lang="en-US" b="0" i="0" dirty="0">
                <a:solidFill>
                  <a:srgbClr val="374151"/>
                </a:solidFill>
                <a:effectLst/>
                <a:latin typeface="Söhne"/>
              </a:rPr>
              <a:t>Our project aims to develop an autonomous car with advanced driver assistance systems (ADAS) using Arduino and Pixy 2 vision sensors. The ADAS systems include:</a:t>
            </a:r>
          </a:p>
          <a:p>
            <a:pPr algn="l"/>
            <a:r>
              <a:rPr lang="en-US" b="0" i="0" dirty="0">
                <a:solidFill>
                  <a:srgbClr val="374151"/>
                </a:solidFill>
                <a:effectLst/>
                <a:latin typeface="Söhne"/>
              </a:rPr>
              <a:t>Forward collision control using an ultrasonic sensor </a:t>
            </a:r>
          </a:p>
          <a:p>
            <a:pPr algn="l"/>
            <a:r>
              <a:rPr lang="en-US" b="0" i="0" dirty="0">
                <a:solidFill>
                  <a:srgbClr val="374151"/>
                </a:solidFill>
                <a:effectLst/>
                <a:latin typeface="Söhne"/>
              </a:rPr>
              <a:t>Adaptive cruise control </a:t>
            </a:r>
          </a:p>
          <a:p>
            <a:pPr algn="l"/>
            <a:r>
              <a:rPr lang="en-US" b="0" i="0" dirty="0">
                <a:solidFill>
                  <a:srgbClr val="374151"/>
                </a:solidFill>
                <a:effectLst/>
                <a:latin typeface="Söhne"/>
              </a:rPr>
              <a:t>Lane keeping using Pixy 2 vision sensors for line detection and tracking</a:t>
            </a:r>
          </a:p>
          <a:p>
            <a:pPr algn="l"/>
            <a:r>
              <a:rPr lang="en-US" b="0" i="0" dirty="0">
                <a:solidFill>
                  <a:srgbClr val="374151"/>
                </a:solidFill>
                <a:effectLst/>
                <a:latin typeface="Söhne"/>
              </a:rPr>
              <a:t>Traffic light recognition</a:t>
            </a:r>
          </a:p>
          <a:p>
            <a:pPr algn="l"/>
            <a:r>
              <a:rPr lang="en-US" b="0" i="0" dirty="0">
                <a:solidFill>
                  <a:srgbClr val="374151"/>
                </a:solidFill>
                <a:effectLst/>
                <a:latin typeface="Söhne"/>
              </a:rPr>
              <a:t> Speed control using PID control algorithm in MATLAB  and  speed reduction on bar code detection</a:t>
            </a:r>
          </a:p>
          <a:p>
            <a:endParaRPr lang="en-US" dirty="0"/>
          </a:p>
        </p:txBody>
      </p:sp>
    </p:spTree>
    <p:extLst>
      <p:ext uri="{BB962C8B-B14F-4D97-AF65-F5344CB8AC3E}">
        <p14:creationId xmlns:p14="http://schemas.microsoft.com/office/powerpoint/2010/main" val="2379899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4F891EB-ED45-44C3-95D6-FFB2EC07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EA385B8-7C85-4CE0-AE3A-00EB627B34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itle 3">
            <a:extLst>
              <a:ext uri="{FF2B5EF4-FFF2-40B4-BE49-F238E27FC236}">
                <a16:creationId xmlns:a16="http://schemas.microsoft.com/office/drawing/2014/main" id="{EBBABE59-F984-0031-C2C2-3C0C00C0B387}"/>
              </a:ext>
            </a:extLst>
          </p:cNvPr>
          <p:cNvSpPr>
            <a:spLocks noGrp="1"/>
          </p:cNvSpPr>
          <p:nvPr>
            <p:ph type="title"/>
          </p:nvPr>
        </p:nvSpPr>
        <p:spPr>
          <a:xfrm>
            <a:off x="812205" y="804519"/>
            <a:ext cx="3241820" cy="4431360"/>
          </a:xfrm>
        </p:spPr>
        <p:txBody>
          <a:bodyPr anchor="ctr">
            <a:normAutofit/>
          </a:bodyPr>
          <a:lstStyle/>
          <a:p>
            <a:r>
              <a:rPr lang="en-US" dirty="0"/>
              <a:t>FEATURES</a:t>
            </a:r>
          </a:p>
        </p:txBody>
      </p:sp>
      <p:cxnSp>
        <p:nvCxnSpPr>
          <p:cNvPr id="18" name="Straight Connector 17">
            <a:extLst>
              <a:ext uri="{FF2B5EF4-FFF2-40B4-BE49-F238E27FC236}">
                <a16:creationId xmlns:a16="http://schemas.microsoft.com/office/drawing/2014/main" id="{19AF263B-E208-40DF-A182-5193478DCFA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45156" y="890353"/>
            <a:ext cx="0" cy="4572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0D6FC63C-B6D0-8FCF-B8EB-F9A118FFBCCF}"/>
              </a:ext>
            </a:extLst>
          </p:cNvPr>
          <p:cNvSpPr>
            <a:spLocks noGrp="1"/>
          </p:cNvSpPr>
          <p:nvPr>
            <p:ph idx="1"/>
          </p:nvPr>
        </p:nvSpPr>
        <p:spPr>
          <a:xfrm>
            <a:off x="4637863" y="804520"/>
            <a:ext cx="6102559" cy="4431359"/>
          </a:xfrm>
        </p:spPr>
        <p:txBody>
          <a:bodyPr anchor="ctr">
            <a:normAutofit/>
          </a:bodyPr>
          <a:lstStyle/>
          <a:p>
            <a:r>
              <a:rPr lang="en-US" dirty="0"/>
              <a:t>FORWARD COLLISION CONTROL   </a:t>
            </a:r>
          </a:p>
          <a:p>
            <a:r>
              <a:rPr lang="en-US" dirty="0"/>
              <a:t>ADAPTIVE CRUISE CONTROL</a:t>
            </a:r>
          </a:p>
          <a:p>
            <a:r>
              <a:rPr lang="en-US" dirty="0"/>
              <a:t>LANE KEEPING</a:t>
            </a:r>
          </a:p>
          <a:p>
            <a:r>
              <a:rPr lang="en-US" dirty="0"/>
              <a:t>SPEED SENSING AND CONTROL USING PID</a:t>
            </a:r>
          </a:p>
          <a:p>
            <a:endParaRPr lang="en-US" dirty="0"/>
          </a:p>
        </p:txBody>
      </p:sp>
      <p:pic>
        <p:nvPicPr>
          <p:cNvPr id="20" name="Picture 19">
            <a:extLst>
              <a:ext uri="{FF2B5EF4-FFF2-40B4-BE49-F238E27FC236}">
                <a16:creationId xmlns:a16="http://schemas.microsoft.com/office/drawing/2014/main" id="{DCC0100C-A457-45B1-8A8B-8740F43EC1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Tree>
    <p:extLst>
      <p:ext uri="{BB962C8B-B14F-4D97-AF65-F5344CB8AC3E}">
        <p14:creationId xmlns:p14="http://schemas.microsoft.com/office/powerpoint/2010/main" val="84921562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CCAC1-73D2-EFF9-2652-E2EF04D14517}"/>
              </a:ext>
            </a:extLst>
          </p:cNvPr>
          <p:cNvSpPr>
            <a:spLocks noGrp="1"/>
          </p:cNvSpPr>
          <p:nvPr>
            <p:ph type="title"/>
          </p:nvPr>
        </p:nvSpPr>
        <p:spPr>
          <a:xfrm>
            <a:off x="1451579" y="804519"/>
            <a:ext cx="9603275" cy="1049235"/>
          </a:xfrm>
        </p:spPr>
        <p:txBody>
          <a:bodyPr>
            <a:normAutofit/>
          </a:bodyPr>
          <a:lstStyle/>
          <a:p>
            <a:r>
              <a:rPr lang="en-US"/>
              <a:t>FORWARD COLLISION CONTROL</a:t>
            </a:r>
            <a:endParaRPr lang="en-US" dirty="0"/>
          </a:p>
        </p:txBody>
      </p:sp>
      <p:sp>
        <p:nvSpPr>
          <p:cNvPr id="6" name="Content Placeholder 5">
            <a:extLst>
              <a:ext uri="{FF2B5EF4-FFF2-40B4-BE49-F238E27FC236}">
                <a16:creationId xmlns:a16="http://schemas.microsoft.com/office/drawing/2014/main" id="{90F7EACE-5C59-BECD-1514-CB6487E0BC99}"/>
              </a:ext>
            </a:extLst>
          </p:cNvPr>
          <p:cNvSpPr>
            <a:spLocks noGrp="1"/>
          </p:cNvSpPr>
          <p:nvPr>
            <p:ph idx="1"/>
          </p:nvPr>
        </p:nvSpPr>
        <p:spPr>
          <a:xfrm>
            <a:off x="1451579" y="2015734"/>
            <a:ext cx="6003015" cy="3450613"/>
          </a:xfrm>
        </p:spPr>
        <p:txBody>
          <a:bodyPr>
            <a:normAutofit/>
          </a:bodyPr>
          <a:lstStyle/>
          <a:p>
            <a:r>
              <a:rPr lang="en-US" dirty="0"/>
              <a:t>It is an advanced system designed to outright prevent or to reduce the effects of a forward collision.</a:t>
            </a:r>
          </a:p>
          <a:p>
            <a:r>
              <a:rPr lang="en-US" dirty="0"/>
              <a:t>We make use of the Ultrasonic sensor to calculate the distance from the vehicle or an obstacle in front by sending and receiving trigger and echo signals, respectively.</a:t>
            </a:r>
          </a:p>
          <a:p>
            <a:r>
              <a:rPr lang="en-US" dirty="0"/>
              <a:t>Uses ultrasonic sensor</a:t>
            </a:r>
          </a:p>
        </p:txBody>
      </p:sp>
      <p:grpSp>
        <p:nvGrpSpPr>
          <p:cNvPr id="13" name="Group 12">
            <a:extLst>
              <a:ext uri="{FF2B5EF4-FFF2-40B4-BE49-F238E27FC236}">
                <a16:creationId xmlns:a16="http://schemas.microsoft.com/office/drawing/2014/main" id="{7B733C3F-9682-42F2-95C8-440BBDB77D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9537" y="2012810"/>
            <a:ext cx="3108945" cy="3453535"/>
            <a:chOff x="7807230" y="2012810"/>
            <a:chExt cx="3251252" cy="3459865"/>
          </a:xfrm>
        </p:grpSpPr>
        <p:sp>
          <p:nvSpPr>
            <p:cNvPr id="14" name="Rectangle 13">
              <a:extLst>
                <a:ext uri="{FF2B5EF4-FFF2-40B4-BE49-F238E27FC236}">
                  <a16:creationId xmlns:a16="http://schemas.microsoft.com/office/drawing/2014/main" id="{7DAA79E5-501E-47F1-B927-7C05579F7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F65AAE0-FA0E-4FC3-95C8-629AB6541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9B02810F-E7DD-FD75-9543-1E248CC53058}"/>
              </a:ext>
            </a:extLst>
          </p:cNvPr>
          <p:cNvPicPr>
            <a:picLocks noChangeAspect="1"/>
          </p:cNvPicPr>
          <p:nvPr/>
        </p:nvPicPr>
        <p:blipFill rotWithShape="1">
          <a:blip r:embed="rId2"/>
          <a:srcRect l="29328" r="7679" b="3"/>
          <a:stretch/>
        </p:blipFill>
        <p:spPr>
          <a:xfrm>
            <a:off x="8128756" y="2174242"/>
            <a:ext cx="2762372" cy="3124351"/>
          </a:xfrm>
          <a:prstGeom prst="rect">
            <a:avLst/>
          </a:prstGeom>
        </p:spPr>
      </p:pic>
    </p:spTree>
    <p:extLst>
      <p:ext uri="{BB962C8B-B14F-4D97-AF65-F5344CB8AC3E}">
        <p14:creationId xmlns:p14="http://schemas.microsoft.com/office/powerpoint/2010/main" val="1102045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03BCC-F2B2-C8A2-B8A4-10621D2F5C04}"/>
              </a:ext>
            </a:extLst>
          </p:cNvPr>
          <p:cNvSpPr>
            <a:spLocks noGrp="1"/>
          </p:cNvSpPr>
          <p:nvPr>
            <p:ph type="title"/>
          </p:nvPr>
        </p:nvSpPr>
        <p:spPr>
          <a:xfrm>
            <a:off x="1451579" y="804519"/>
            <a:ext cx="9603275" cy="1049235"/>
          </a:xfrm>
        </p:spPr>
        <p:txBody>
          <a:bodyPr>
            <a:normAutofit/>
          </a:bodyPr>
          <a:lstStyle/>
          <a:p>
            <a:r>
              <a:rPr lang="en-US" dirty="0"/>
              <a:t>ADAPTIVE CRUISE CONTROL(ACC)</a:t>
            </a:r>
          </a:p>
        </p:txBody>
      </p:sp>
      <p:sp>
        <p:nvSpPr>
          <p:cNvPr id="3" name="Content Placeholder 2">
            <a:extLst>
              <a:ext uri="{FF2B5EF4-FFF2-40B4-BE49-F238E27FC236}">
                <a16:creationId xmlns:a16="http://schemas.microsoft.com/office/drawing/2014/main" id="{02FB85CC-2288-1057-CAF2-FD7504940C3F}"/>
              </a:ext>
            </a:extLst>
          </p:cNvPr>
          <p:cNvSpPr>
            <a:spLocks noGrp="1"/>
          </p:cNvSpPr>
          <p:nvPr>
            <p:ph idx="1"/>
          </p:nvPr>
        </p:nvSpPr>
        <p:spPr>
          <a:xfrm>
            <a:off x="1451579" y="2015734"/>
            <a:ext cx="4162555" cy="3450613"/>
          </a:xfrm>
        </p:spPr>
        <p:txBody>
          <a:bodyPr>
            <a:normAutofit/>
          </a:bodyPr>
          <a:lstStyle/>
          <a:p>
            <a:r>
              <a:rPr lang="en-US" dirty="0"/>
              <a:t>An intelligent form of cruise control that slows down and speeds up automatically to maintain a safe distance from the vehicle ahead.</a:t>
            </a:r>
          </a:p>
          <a:p>
            <a:r>
              <a:rPr lang="en-US">
                <a:cs typeface="Times New Roman" panose="02020603050405020304" pitchFamily="18" charset="0"/>
              </a:rPr>
              <a:t>Allows a vehicle’s cruise control system to adapt to the vehicle’s speed to the traffic environment.</a:t>
            </a:r>
          </a:p>
          <a:p>
            <a:r>
              <a:rPr lang="en-US" dirty="0"/>
              <a:t>Uses ultrasonic sensor</a:t>
            </a:r>
          </a:p>
          <a:p>
            <a:endParaRPr lang="en-US" dirty="0"/>
          </a:p>
        </p:txBody>
      </p:sp>
      <p:pic>
        <p:nvPicPr>
          <p:cNvPr id="5" name="Picture 4">
            <a:extLst>
              <a:ext uri="{FF2B5EF4-FFF2-40B4-BE49-F238E27FC236}">
                <a16:creationId xmlns:a16="http://schemas.microsoft.com/office/drawing/2014/main" id="{8807507C-C291-5377-8D4D-E29050D9560E}"/>
              </a:ext>
            </a:extLst>
          </p:cNvPr>
          <p:cNvPicPr>
            <a:picLocks noChangeAspect="1"/>
          </p:cNvPicPr>
          <p:nvPr/>
        </p:nvPicPr>
        <p:blipFill>
          <a:blip r:embed="rId2"/>
          <a:stretch>
            <a:fillRect/>
          </a:stretch>
        </p:blipFill>
        <p:spPr>
          <a:xfrm>
            <a:off x="6094411" y="2668344"/>
            <a:ext cx="4960443" cy="2145392"/>
          </a:xfrm>
          <a:prstGeom prst="rect">
            <a:avLst/>
          </a:prstGeom>
        </p:spPr>
      </p:pic>
    </p:spTree>
    <p:extLst>
      <p:ext uri="{BB962C8B-B14F-4D97-AF65-F5344CB8AC3E}">
        <p14:creationId xmlns:p14="http://schemas.microsoft.com/office/powerpoint/2010/main" val="4051934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40F72-425D-DBCE-3B83-4C05DA206AE8}"/>
              </a:ext>
            </a:extLst>
          </p:cNvPr>
          <p:cNvSpPr>
            <a:spLocks noGrp="1"/>
          </p:cNvSpPr>
          <p:nvPr>
            <p:ph type="title"/>
          </p:nvPr>
        </p:nvSpPr>
        <p:spPr/>
        <p:txBody>
          <a:bodyPr/>
          <a:lstStyle/>
          <a:p>
            <a:r>
              <a:rPr lang="en-US" dirty="0"/>
              <a:t>LANE KEEP ASSISTANCE</a:t>
            </a:r>
          </a:p>
        </p:txBody>
      </p:sp>
      <p:graphicFrame>
        <p:nvGraphicFramePr>
          <p:cNvPr id="7" name="Content Placeholder 2">
            <a:extLst>
              <a:ext uri="{FF2B5EF4-FFF2-40B4-BE49-F238E27FC236}">
                <a16:creationId xmlns:a16="http://schemas.microsoft.com/office/drawing/2014/main" id="{06D63A7C-CE2A-BDF2-8D5C-CCCF07A44747}"/>
              </a:ext>
            </a:extLst>
          </p:cNvPr>
          <p:cNvGraphicFramePr>
            <a:graphicFrameLocks noGrp="1"/>
          </p:cNvGraphicFramePr>
          <p:nvPr>
            <p:ph idx="1"/>
          </p:nvPr>
        </p:nvGraphicFramePr>
        <p:xfrm>
          <a:off x="1451580" y="2015732"/>
          <a:ext cx="7371292" cy="34162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3EC1B15-9E69-1F63-4C12-A853EBB49DC2}"/>
              </a:ext>
            </a:extLst>
          </p:cNvPr>
          <p:cNvPicPr>
            <a:picLocks noChangeAspect="1"/>
          </p:cNvPicPr>
          <p:nvPr/>
        </p:nvPicPr>
        <p:blipFill>
          <a:blip r:embed="rId7"/>
          <a:stretch>
            <a:fillRect/>
          </a:stretch>
        </p:blipFill>
        <p:spPr>
          <a:xfrm>
            <a:off x="8339124" y="976976"/>
            <a:ext cx="3590951" cy="4686334"/>
          </a:xfrm>
          <a:prstGeom prst="rect">
            <a:avLst/>
          </a:prstGeom>
        </p:spPr>
      </p:pic>
    </p:spTree>
    <p:extLst>
      <p:ext uri="{BB962C8B-B14F-4D97-AF65-F5344CB8AC3E}">
        <p14:creationId xmlns:p14="http://schemas.microsoft.com/office/powerpoint/2010/main" val="2062810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7D568-8618-F2A8-14CB-8A3CEE789FCE}"/>
              </a:ext>
            </a:extLst>
          </p:cNvPr>
          <p:cNvSpPr>
            <a:spLocks noGrp="1"/>
          </p:cNvSpPr>
          <p:nvPr>
            <p:ph type="title"/>
          </p:nvPr>
        </p:nvSpPr>
        <p:spPr/>
        <p:txBody>
          <a:bodyPr/>
          <a:lstStyle/>
          <a:p>
            <a:r>
              <a:rPr lang="en-US" dirty="0"/>
              <a:t>Speed sensing , control and automatic reduction </a:t>
            </a:r>
          </a:p>
        </p:txBody>
      </p:sp>
      <p:sp>
        <p:nvSpPr>
          <p:cNvPr id="3" name="Content Placeholder 2">
            <a:extLst>
              <a:ext uri="{FF2B5EF4-FFF2-40B4-BE49-F238E27FC236}">
                <a16:creationId xmlns:a16="http://schemas.microsoft.com/office/drawing/2014/main" id="{2B9055AD-945A-D0F3-951A-A061F5B87D1C}"/>
              </a:ext>
            </a:extLst>
          </p:cNvPr>
          <p:cNvSpPr>
            <a:spLocks noGrp="1"/>
          </p:cNvSpPr>
          <p:nvPr>
            <p:ph idx="1"/>
          </p:nvPr>
        </p:nvSpPr>
        <p:spPr>
          <a:xfrm>
            <a:off x="1451579" y="2015732"/>
            <a:ext cx="6168421" cy="2539939"/>
          </a:xfrm>
        </p:spPr>
        <p:txBody>
          <a:bodyPr/>
          <a:lstStyle/>
          <a:p>
            <a:r>
              <a:rPr lang="en-US" dirty="0"/>
              <a:t>Speed sensing using LM393 speed sensor.</a:t>
            </a:r>
          </a:p>
          <a:p>
            <a:r>
              <a:rPr lang="en-US" dirty="0"/>
              <a:t>PID algorithm for control</a:t>
            </a:r>
          </a:p>
          <a:p>
            <a:r>
              <a:rPr lang="en-US" dirty="0"/>
              <a:t>Using barcode detection for automatic speed reduction</a:t>
            </a:r>
          </a:p>
          <a:p>
            <a:endParaRPr lang="en-US" dirty="0"/>
          </a:p>
        </p:txBody>
      </p:sp>
    </p:spTree>
    <p:extLst>
      <p:ext uri="{BB962C8B-B14F-4D97-AF65-F5344CB8AC3E}">
        <p14:creationId xmlns:p14="http://schemas.microsoft.com/office/powerpoint/2010/main" val="3258941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658FC7-724E-F472-EB44-1B77B6E3C73A}"/>
              </a:ext>
            </a:extLst>
          </p:cNvPr>
          <p:cNvSpPr>
            <a:spLocks noGrp="1"/>
          </p:cNvSpPr>
          <p:nvPr>
            <p:ph type="title"/>
          </p:nvPr>
        </p:nvSpPr>
        <p:spPr/>
        <p:txBody>
          <a:bodyPr/>
          <a:lstStyle/>
          <a:p>
            <a:pPr algn="ctr"/>
            <a:r>
              <a:rPr lang="en-US" dirty="0"/>
              <a:t>HARDWARE</a:t>
            </a:r>
          </a:p>
        </p:txBody>
      </p:sp>
      <p:sp>
        <p:nvSpPr>
          <p:cNvPr id="6" name="Content Placeholder 5">
            <a:extLst>
              <a:ext uri="{FF2B5EF4-FFF2-40B4-BE49-F238E27FC236}">
                <a16:creationId xmlns:a16="http://schemas.microsoft.com/office/drawing/2014/main" id="{3C201D3E-CA7F-29A1-DB79-3DD70AD9349C}"/>
              </a:ext>
            </a:extLst>
          </p:cNvPr>
          <p:cNvSpPr>
            <a:spLocks noGrp="1"/>
          </p:cNvSpPr>
          <p:nvPr>
            <p:ph idx="1"/>
          </p:nvPr>
        </p:nvSpPr>
        <p:spPr/>
        <p:txBody>
          <a:bodyPr/>
          <a:lstStyle/>
          <a:p>
            <a:r>
              <a:rPr lang="en-US" dirty="0"/>
              <a:t>ARDUINO</a:t>
            </a:r>
          </a:p>
          <a:p>
            <a:r>
              <a:rPr lang="en-US" dirty="0"/>
              <a:t>PIXY2</a:t>
            </a:r>
          </a:p>
          <a:p>
            <a:r>
              <a:rPr lang="en-US" dirty="0"/>
              <a:t>CAR CHASSIS</a:t>
            </a:r>
          </a:p>
          <a:p>
            <a:r>
              <a:rPr lang="en-US" dirty="0"/>
              <a:t>ULTRASONIC SENSOR – HCSR04</a:t>
            </a:r>
          </a:p>
          <a:p>
            <a:r>
              <a:rPr lang="en-US" dirty="0"/>
              <a:t>SPEED MEASURING IR SENSOR – LM393</a:t>
            </a:r>
          </a:p>
        </p:txBody>
      </p:sp>
    </p:spTree>
    <p:extLst>
      <p:ext uri="{BB962C8B-B14F-4D97-AF65-F5344CB8AC3E}">
        <p14:creationId xmlns:p14="http://schemas.microsoft.com/office/powerpoint/2010/main" val="132668299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2170</TotalTime>
  <Words>1280</Words>
  <Application>Microsoft Office PowerPoint</Application>
  <PresentationFormat>Widescreen</PresentationFormat>
  <Paragraphs>115</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Gill Sans MT</vt:lpstr>
      <vt:lpstr>Open Sans</vt:lpstr>
      <vt:lpstr>Segoe UI</vt:lpstr>
      <vt:lpstr>Söhne</vt:lpstr>
      <vt:lpstr>Times New Roman</vt:lpstr>
      <vt:lpstr>Gallery</vt:lpstr>
      <vt:lpstr>       TERM PROJECT ON: ADAPTIVE CRUISE CONTROL WITH AUTOMATIC SPEED REDUCTION  SUBMITTED TO: Prof. Nashwan J Sebi </vt:lpstr>
      <vt:lpstr>CONTENTS</vt:lpstr>
      <vt:lpstr>introduction</vt:lpstr>
      <vt:lpstr>FEATURES</vt:lpstr>
      <vt:lpstr>FORWARD COLLISION CONTROL</vt:lpstr>
      <vt:lpstr>ADAPTIVE CRUISE CONTROL(ACC)</vt:lpstr>
      <vt:lpstr>LANE KEEP ASSISTANCE</vt:lpstr>
      <vt:lpstr>Speed sensing , control and automatic reduction </vt:lpstr>
      <vt:lpstr>HARDWARE</vt:lpstr>
      <vt:lpstr>Pixy 2</vt:lpstr>
      <vt:lpstr>Line tracking using PIXY2</vt:lpstr>
      <vt:lpstr>Hc sr04 ultrasonic sensor</vt:lpstr>
      <vt:lpstr>LM393 SPEED SENSOR MODULE</vt:lpstr>
      <vt:lpstr>Connecting pixy 2 to arduino</vt:lpstr>
      <vt:lpstr>CAR chassis</vt:lpstr>
      <vt:lpstr>BATTERY</vt:lpstr>
      <vt:lpstr>SOFTWARE</vt:lpstr>
      <vt:lpstr>TRACKING A SINGLE LINE VS TRACKING MULTIPLE LINES</vt:lpstr>
      <vt:lpstr>Pwm (Pulse Width Modulation) for motor control</vt:lpstr>
      <vt:lpstr>Motor code</vt:lpstr>
      <vt:lpstr>flowchart</vt:lpstr>
      <vt:lpstr>BLOCK DIAGRAM</vt:lpstr>
      <vt:lpstr>Circuit diagram</vt:lpstr>
      <vt:lpstr>Demo</vt:lpstr>
      <vt:lpstr>observations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OBJECT FOLLOWER ROBOT WITH ARDUINO AND PIXY2     SUBMITTED TO: Prof. Nashwan J Sebi </dc:title>
  <dc:creator>Unnimaya Karuthedath</dc:creator>
  <cp:lastModifiedBy>Unnimaya Karuthedath</cp:lastModifiedBy>
  <cp:revision>126</cp:revision>
  <dcterms:created xsi:type="dcterms:W3CDTF">2023-03-08T14:14:20Z</dcterms:created>
  <dcterms:modified xsi:type="dcterms:W3CDTF">2023-03-27T22:55:03Z</dcterms:modified>
</cp:coreProperties>
</file>